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1" r:id="rId4"/>
    <p:sldId id="266" r:id="rId5"/>
    <p:sldId id="264" r:id="rId6"/>
    <p:sldId id="267" r:id="rId7"/>
    <p:sldId id="268" r:id="rId8"/>
    <p:sldId id="269" r:id="rId9"/>
    <p:sldId id="258" r:id="rId10"/>
    <p:sldId id="270" r:id="rId11"/>
    <p:sldId id="292" r:id="rId12"/>
    <p:sldId id="271" r:id="rId13"/>
    <p:sldId id="287" r:id="rId14"/>
    <p:sldId id="273" r:id="rId15"/>
    <p:sldId id="274" r:id="rId16"/>
    <p:sldId id="275" r:id="rId17"/>
    <p:sldId id="286" r:id="rId18"/>
    <p:sldId id="276" r:id="rId19"/>
    <p:sldId id="277" r:id="rId20"/>
    <p:sldId id="288" r:id="rId21"/>
    <p:sldId id="289" r:id="rId22"/>
    <p:sldId id="263" r:id="rId23"/>
    <p:sldId id="260" r:id="rId24"/>
    <p:sldId id="262" r:id="rId25"/>
    <p:sldId id="279" r:id="rId26"/>
    <p:sldId id="280" r:id="rId27"/>
    <p:sldId id="290" r:id="rId28"/>
    <p:sldId id="281" r:id="rId29"/>
    <p:sldId id="282" r:id="rId30"/>
    <p:sldId id="283" r:id="rId31"/>
    <p:sldId id="284" r:id="rId32"/>
    <p:sldId id="291" r:id="rId33"/>
    <p:sldId id="293" r:id="rId34"/>
    <p:sldId id="28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94"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28B2CDC-EEBD-48B3-A920-1D88F683A932}" type="datetimeFigureOut">
              <a:rPr lang="en-US" smtClean="0"/>
              <a:pPr/>
              <a:t>6/5/2014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DE50699-DB8E-494C-A497-DB77C68F82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8B2CDC-EEBD-48B3-A920-1D88F683A932}" type="datetimeFigureOut">
              <a:rPr lang="en-US" smtClean="0"/>
              <a:pPr/>
              <a:t>6/5/2014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E50699-DB8E-494C-A497-DB77C68F82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8B2CDC-EEBD-48B3-A920-1D88F683A932}" type="datetimeFigureOut">
              <a:rPr lang="en-US" smtClean="0"/>
              <a:pPr/>
              <a:t>6/5/2014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E50699-DB8E-494C-A497-DB77C68F82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8B2CDC-EEBD-48B3-A920-1D88F683A932}" type="datetimeFigureOut">
              <a:rPr lang="en-US" smtClean="0"/>
              <a:pPr/>
              <a:t>6/5/2014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E50699-DB8E-494C-A497-DB77C68F827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28B2CDC-EEBD-48B3-A920-1D88F683A932}" type="datetimeFigureOut">
              <a:rPr lang="en-US" smtClean="0"/>
              <a:pPr/>
              <a:t>6/5/2014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E50699-DB8E-494C-A497-DB77C68F827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28B2CDC-EEBD-48B3-A920-1D88F683A932}" type="datetimeFigureOut">
              <a:rPr lang="en-US" smtClean="0"/>
              <a:pPr/>
              <a:t>6/5/2014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DE50699-DB8E-494C-A497-DB77C68F827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28B2CDC-EEBD-48B3-A920-1D88F683A932}" type="datetimeFigureOut">
              <a:rPr lang="en-US" smtClean="0"/>
              <a:pPr/>
              <a:t>6/5/2014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DE50699-DB8E-494C-A497-DB77C68F827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28B2CDC-EEBD-48B3-A920-1D88F683A932}" type="datetimeFigureOut">
              <a:rPr lang="en-US" smtClean="0"/>
              <a:pPr/>
              <a:t>6/5/2014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DE50699-DB8E-494C-A497-DB77C68F827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28B2CDC-EEBD-48B3-A920-1D88F683A932}" type="datetimeFigureOut">
              <a:rPr lang="en-US" smtClean="0"/>
              <a:pPr/>
              <a:t>6/5/2014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DE50699-DB8E-494C-A497-DB77C68F82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28B2CDC-EEBD-48B3-A920-1D88F683A932}" type="datetimeFigureOut">
              <a:rPr lang="en-US" smtClean="0"/>
              <a:pPr/>
              <a:t>6/5/2014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DE50699-DB8E-494C-A497-DB77C68F827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28B2CDC-EEBD-48B3-A920-1D88F683A932}" type="datetimeFigureOut">
              <a:rPr lang="en-US" smtClean="0"/>
              <a:pPr/>
              <a:t>6/5/2014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DE50699-DB8E-494C-A497-DB77C68F827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28B2CDC-EEBD-48B3-A920-1D88F683A932}" type="datetimeFigureOut">
              <a:rPr lang="en-US" smtClean="0"/>
              <a:pPr/>
              <a:t>6/5/2014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DE50699-DB8E-494C-A497-DB77C68F82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14400"/>
            <a:ext cx="9144000" cy="1470025"/>
          </a:xfrm>
        </p:spPr>
        <p:txBody>
          <a:bodyPr>
            <a:noAutofit/>
          </a:bodyPr>
          <a:lstStyle/>
          <a:p>
            <a:pPr algn="ctr"/>
            <a:r>
              <a:rPr lang="en-US" sz="4000" dirty="0" smtClean="0"/>
              <a:t>Striving for Tradition and Change:</a:t>
            </a:r>
            <a:br>
              <a:rPr lang="en-US" sz="4000" dirty="0" smtClean="0"/>
            </a:br>
            <a:r>
              <a:rPr lang="en-US" sz="4000" dirty="0" smtClean="0"/>
              <a:t>Fluid Dynamics and </a:t>
            </a:r>
            <a:br>
              <a:rPr lang="en-US" sz="4000" dirty="0" smtClean="0"/>
            </a:br>
            <a:r>
              <a:rPr lang="en-US" sz="4000" dirty="0" smtClean="0"/>
              <a:t>Music Education</a:t>
            </a:r>
            <a:endParaRPr lang="en-US" sz="4000" dirty="0"/>
          </a:p>
        </p:txBody>
      </p:sp>
      <p:sp>
        <p:nvSpPr>
          <p:cNvPr id="3" name="Subtitle 2"/>
          <p:cNvSpPr>
            <a:spLocks noGrp="1"/>
          </p:cNvSpPr>
          <p:nvPr>
            <p:ph type="subTitle" idx="1"/>
          </p:nvPr>
        </p:nvSpPr>
        <p:spPr>
          <a:xfrm>
            <a:off x="685800" y="3189689"/>
            <a:ext cx="7772400" cy="2220511"/>
          </a:xfrm>
        </p:spPr>
        <p:txBody>
          <a:bodyPr>
            <a:normAutofit fontScale="70000" lnSpcReduction="20000"/>
          </a:bodyPr>
          <a:lstStyle/>
          <a:p>
            <a:pPr algn="ctr"/>
            <a:r>
              <a:rPr lang="en-US" sz="4000" dirty="0" smtClean="0"/>
              <a:t>Lauren Kapalka Richerme</a:t>
            </a:r>
          </a:p>
          <a:p>
            <a:pPr algn="ctr"/>
            <a:r>
              <a:rPr lang="en-US" sz="4000" dirty="0" smtClean="0"/>
              <a:t>Indiana University Jacobs School of Music</a:t>
            </a:r>
          </a:p>
          <a:p>
            <a:pPr algn="ctr"/>
            <a:endParaRPr lang="en-US" sz="4000" dirty="0" smtClean="0"/>
          </a:p>
          <a:p>
            <a:pPr algn="ctr"/>
            <a:r>
              <a:rPr lang="en-US" sz="4000" dirty="0" err="1" smtClean="0"/>
              <a:t>MayDay</a:t>
            </a:r>
            <a:r>
              <a:rPr lang="en-US" sz="4000" dirty="0" smtClean="0"/>
              <a:t> Group Colloquium 26</a:t>
            </a:r>
          </a:p>
          <a:p>
            <a:pPr algn="ctr"/>
            <a:r>
              <a:rPr lang="en-US" sz="4000" dirty="0" smtClean="0"/>
              <a:t>June 19, 2014</a:t>
            </a:r>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auren\Dropbox\Camera Uploads\2013-07-21 05.23.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533400" y="2504182"/>
            <a:ext cx="8305800" cy="1077218"/>
          </a:xfrm>
          <a:prstGeom prst="rect">
            <a:avLst/>
          </a:prstGeom>
          <a:solidFill>
            <a:schemeClr val="bg1"/>
          </a:solidFill>
        </p:spPr>
        <p:txBody>
          <a:bodyPr wrap="square" rtlCol="0">
            <a:spAutoFit/>
          </a:bodyPr>
          <a:lstStyle/>
          <a:p>
            <a:pPr algn="ctr"/>
            <a:r>
              <a:rPr lang="en-US" sz="3200" b="1" dirty="0" smtClean="0"/>
              <a:t>“We are a part of that nature that we seek to understand” </a:t>
            </a:r>
            <a:r>
              <a:rPr lang="en-US" sz="2000" b="1" dirty="0" smtClean="0"/>
              <a:t>(</a:t>
            </a:r>
            <a:r>
              <a:rPr lang="en-US" sz="2000" b="1" dirty="0" err="1" smtClean="0"/>
              <a:t>Barad</a:t>
            </a:r>
            <a:r>
              <a:rPr lang="en-US" sz="2000" b="1" dirty="0" smtClean="0"/>
              <a:t>, 2007)</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auren\Dropbox\Camera Uploads\2013-07-21 05.23.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219200" y="2504182"/>
            <a:ext cx="6781800" cy="1077218"/>
          </a:xfrm>
          <a:prstGeom prst="rect">
            <a:avLst/>
          </a:prstGeom>
          <a:solidFill>
            <a:schemeClr val="bg1"/>
          </a:solidFill>
        </p:spPr>
        <p:txBody>
          <a:bodyPr wrap="square" rtlCol="0">
            <a:spAutoFit/>
          </a:bodyPr>
          <a:lstStyle/>
          <a:p>
            <a:pPr algn="ctr"/>
            <a:r>
              <a:rPr lang="en-US" sz="3200" b="1" dirty="0" smtClean="0"/>
              <a:t>“We too are part of the world’s differential becoming” </a:t>
            </a:r>
            <a:r>
              <a:rPr lang="en-US" sz="2000" b="1" dirty="0" smtClean="0"/>
              <a:t>(</a:t>
            </a:r>
            <a:r>
              <a:rPr lang="en-US" sz="2000" b="1" dirty="0" err="1" smtClean="0"/>
              <a:t>Barad</a:t>
            </a:r>
            <a:r>
              <a:rPr lang="en-US" sz="2000" b="1" dirty="0" smtClean="0"/>
              <a:t>, 2007)</a:t>
            </a:r>
            <a:endParaRPr lang="en-US" sz="2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029200"/>
          </a:xfrm>
        </p:spPr>
        <p:txBody>
          <a:bodyPr>
            <a:normAutofit lnSpcReduction="10000"/>
          </a:bodyPr>
          <a:lstStyle/>
          <a:p>
            <a:r>
              <a:rPr lang="en-US" dirty="0" smtClean="0"/>
              <a:t>Tradition “The action of transmitting or ‘handing down’. . . from one to another, or from generation to generation” </a:t>
            </a:r>
            <a:r>
              <a:rPr lang="en-US" sz="1800" dirty="0" smtClean="0"/>
              <a:t>(</a:t>
            </a:r>
            <a:r>
              <a:rPr lang="en-US" sz="1800" i="1" dirty="0" smtClean="0"/>
              <a:t>Oxford English Dictionary</a:t>
            </a:r>
            <a:r>
              <a:rPr lang="en-US" sz="1800" dirty="0" smtClean="0"/>
              <a:t>)</a:t>
            </a:r>
            <a:endParaRPr lang="en-US" sz="1800" i="1" dirty="0" smtClean="0"/>
          </a:p>
          <a:p>
            <a:endParaRPr lang="en-US" sz="1300" dirty="0" smtClean="0"/>
          </a:p>
          <a:p>
            <a:r>
              <a:rPr lang="en-US" dirty="0" smtClean="0"/>
              <a:t>“The achievements of the past provide the only means at command for understanding the present. . . . The sound principle that the objectives of learning are in the future and its immediate materials are in the present experience can be carried into effect only in the degree that present experience is stretched, as it were, backward” </a:t>
            </a:r>
            <a:r>
              <a:rPr lang="en-US" sz="1900" dirty="0" smtClean="0"/>
              <a:t>(Dewey, 1938)</a:t>
            </a:r>
          </a:p>
          <a:p>
            <a:pPr>
              <a:buNone/>
            </a:pPr>
            <a:endParaRPr lang="en-US" dirty="0" smtClean="0"/>
          </a:p>
        </p:txBody>
      </p:sp>
      <p:sp>
        <p:nvSpPr>
          <p:cNvPr id="3" name="Title 2"/>
          <p:cNvSpPr>
            <a:spLocks noGrp="1"/>
          </p:cNvSpPr>
          <p:nvPr>
            <p:ph type="title"/>
          </p:nvPr>
        </p:nvSpPr>
        <p:spPr>
          <a:xfrm>
            <a:off x="457200" y="152400"/>
            <a:ext cx="8229600" cy="1143000"/>
          </a:xfrm>
        </p:spPr>
        <p:txBody>
          <a:bodyPr>
            <a:normAutofit fontScale="90000"/>
          </a:bodyPr>
          <a:lstStyle/>
          <a:p>
            <a:r>
              <a:rPr lang="en-US" dirty="0" smtClean="0"/>
              <a:t>Tradition Integrated With Change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“Those taking part in a musical performance are in effect saying—to themselves, to one another, and to anyone else who may be watching or listening— </a:t>
            </a:r>
            <a:r>
              <a:rPr lang="en-US" i="1" dirty="0" smtClean="0"/>
              <a:t>This is who we are”</a:t>
            </a:r>
            <a:r>
              <a:rPr lang="en-US" dirty="0" smtClean="0"/>
              <a:t> </a:t>
            </a:r>
            <a:r>
              <a:rPr lang="en-US" sz="1900" dirty="0" smtClean="0"/>
              <a:t>(Small, 1998)</a:t>
            </a:r>
          </a:p>
          <a:p>
            <a:endParaRPr lang="en-US" sz="1300" dirty="0" smtClean="0"/>
          </a:p>
          <a:p>
            <a:r>
              <a:rPr lang="en-US" dirty="0" smtClean="0"/>
              <a:t>Change “Substitution of one thing for another; succession of one thing in place of another” </a:t>
            </a:r>
            <a:r>
              <a:rPr lang="en-US" sz="1900" dirty="0" smtClean="0"/>
              <a:t>(</a:t>
            </a:r>
            <a:r>
              <a:rPr lang="en-US" sz="1900" i="1" dirty="0" smtClean="0"/>
              <a:t>Oxford English Dictionary</a:t>
            </a:r>
            <a:r>
              <a:rPr lang="en-US" sz="1900" dirty="0" smtClean="0"/>
              <a:t>)</a:t>
            </a:r>
          </a:p>
          <a:p>
            <a:endParaRPr lang="en-US" sz="1300" dirty="0" smtClean="0"/>
          </a:p>
          <a:p>
            <a:r>
              <a:rPr lang="en-US" dirty="0" smtClean="0"/>
              <a:t>“Growing is not something which is completed in odd moments; it is a continuous leading into the future” </a:t>
            </a:r>
            <a:r>
              <a:rPr lang="en-US" sz="1900" dirty="0" smtClean="0"/>
              <a:t>(Dewey, 1916) </a:t>
            </a:r>
          </a:p>
          <a:p>
            <a:endParaRPr lang="en-US" dirty="0" smtClean="0"/>
          </a:p>
          <a:p>
            <a:pPr>
              <a:buNone/>
            </a:pPr>
            <a:endParaRPr lang="en-US" dirty="0" smtClean="0"/>
          </a:p>
        </p:txBody>
      </p:sp>
      <p:sp>
        <p:nvSpPr>
          <p:cNvPr id="3" name="Title 2"/>
          <p:cNvSpPr>
            <a:spLocks noGrp="1"/>
          </p:cNvSpPr>
          <p:nvPr>
            <p:ph type="title"/>
          </p:nvPr>
        </p:nvSpPr>
        <p:spPr/>
        <p:txBody>
          <a:bodyPr>
            <a:normAutofit fontScale="90000"/>
          </a:bodyPr>
          <a:lstStyle/>
          <a:p>
            <a:r>
              <a:rPr lang="en-US" dirty="0" smtClean="0"/>
              <a:t>Tradition Integrated With Change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livinginayr.ca/sites/default/files/images/concert_clipart.jpg"/>
          <p:cNvPicPr>
            <a:picLocks noChangeAspect="1" noChangeArrowheads="1"/>
          </p:cNvPicPr>
          <p:nvPr/>
        </p:nvPicPr>
        <p:blipFill>
          <a:blip r:embed="rId2" cstate="print"/>
          <a:srcRect/>
          <a:stretch>
            <a:fillRect/>
          </a:stretch>
        </p:blipFill>
        <p:spPr bwMode="auto">
          <a:xfrm>
            <a:off x="685800" y="685800"/>
            <a:ext cx="2590798" cy="2590800"/>
          </a:xfrm>
          <a:prstGeom prst="rect">
            <a:avLst/>
          </a:prstGeom>
          <a:noFill/>
        </p:spPr>
      </p:pic>
      <p:pic>
        <p:nvPicPr>
          <p:cNvPr id="27654" name="Picture 6" descr="http://www.gamelan.org.nz/Instr-small/drums.jpg"/>
          <p:cNvPicPr>
            <a:picLocks noChangeAspect="1" noChangeArrowheads="1"/>
          </p:cNvPicPr>
          <p:nvPr/>
        </p:nvPicPr>
        <p:blipFill>
          <a:blip r:embed="rId3" cstate="print"/>
          <a:srcRect/>
          <a:stretch>
            <a:fillRect/>
          </a:stretch>
        </p:blipFill>
        <p:spPr bwMode="auto">
          <a:xfrm>
            <a:off x="3048000" y="4648200"/>
            <a:ext cx="3019425" cy="1724025"/>
          </a:xfrm>
          <a:prstGeom prst="rect">
            <a:avLst/>
          </a:prstGeom>
          <a:noFill/>
        </p:spPr>
      </p:pic>
      <p:pic>
        <p:nvPicPr>
          <p:cNvPr id="5" name="Picture 2" descr="http://www.livinginayr.ca/sites/default/files/images/concert_clipart.jpg"/>
          <p:cNvPicPr>
            <a:picLocks noChangeAspect="1" noChangeArrowheads="1"/>
          </p:cNvPicPr>
          <p:nvPr/>
        </p:nvPicPr>
        <p:blipFill>
          <a:blip r:embed="rId2" cstate="print"/>
          <a:srcRect/>
          <a:stretch>
            <a:fillRect/>
          </a:stretch>
        </p:blipFill>
        <p:spPr bwMode="auto">
          <a:xfrm>
            <a:off x="5638800" y="685800"/>
            <a:ext cx="2590798" cy="2590800"/>
          </a:xfrm>
          <a:prstGeom prst="rect">
            <a:avLst/>
          </a:prstGeom>
          <a:noFill/>
        </p:spPr>
      </p:pic>
      <p:sp>
        <p:nvSpPr>
          <p:cNvPr id="6" name="Right Arrow 5"/>
          <p:cNvSpPr/>
          <p:nvPr/>
        </p:nvSpPr>
        <p:spPr>
          <a:xfrm>
            <a:off x="3657600" y="1295400"/>
            <a:ext cx="1981200" cy="167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Intervening Experiences</a:t>
            </a:r>
            <a:endParaRPr lang="en-US" dirty="0"/>
          </a:p>
        </p:txBody>
      </p:sp>
      <p:sp>
        <p:nvSpPr>
          <p:cNvPr id="7" name="Right Arrow 6"/>
          <p:cNvSpPr/>
          <p:nvPr/>
        </p:nvSpPr>
        <p:spPr>
          <a:xfrm rot="2228390">
            <a:off x="2471545" y="3140411"/>
            <a:ext cx="1889337" cy="1273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Prior Experiences</a:t>
            </a:r>
            <a:endParaRPr lang="en-US" dirty="0"/>
          </a:p>
        </p:txBody>
      </p:sp>
      <p:sp>
        <p:nvSpPr>
          <p:cNvPr id="8" name="TextBox 7"/>
          <p:cNvSpPr txBox="1"/>
          <p:nvPr/>
        </p:nvSpPr>
        <p:spPr>
          <a:xfrm>
            <a:off x="1676400" y="304800"/>
            <a:ext cx="685800" cy="646331"/>
          </a:xfrm>
          <a:prstGeom prst="rect">
            <a:avLst/>
          </a:prstGeom>
          <a:noFill/>
        </p:spPr>
        <p:txBody>
          <a:bodyPr wrap="square" rtlCol="0">
            <a:spAutoFit/>
          </a:bodyPr>
          <a:lstStyle/>
          <a:p>
            <a:r>
              <a:rPr lang="en-US" sz="3600" dirty="0" smtClean="0"/>
              <a:t>A</a:t>
            </a:r>
            <a:endParaRPr lang="en-US" sz="3600" dirty="0"/>
          </a:p>
        </p:txBody>
      </p:sp>
      <p:sp>
        <p:nvSpPr>
          <p:cNvPr id="9" name="TextBox 8"/>
          <p:cNvSpPr txBox="1"/>
          <p:nvPr/>
        </p:nvSpPr>
        <p:spPr>
          <a:xfrm>
            <a:off x="6553200" y="304800"/>
            <a:ext cx="685800" cy="646331"/>
          </a:xfrm>
          <a:prstGeom prst="rect">
            <a:avLst/>
          </a:prstGeom>
          <a:noFill/>
        </p:spPr>
        <p:txBody>
          <a:bodyPr wrap="square" rtlCol="0">
            <a:spAutoFit/>
          </a:bodyPr>
          <a:lstStyle/>
          <a:p>
            <a:r>
              <a:rPr lang="en-US" sz="3600" dirty="0" smtClean="0"/>
              <a:t>A’</a:t>
            </a:r>
            <a:endParaRPr lang="en-US" sz="3600" dirty="0"/>
          </a:p>
        </p:txBody>
      </p:sp>
      <p:sp>
        <p:nvSpPr>
          <p:cNvPr id="11" name="Right Arrow 10"/>
          <p:cNvSpPr/>
          <p:nvPr/>
        </p:nvSpPr>
        <p:spPr>
          <a:xfrm rot="8237693">
            <a:off x="4372495" y="3062624"/>
            <a:ext cx="1889337" cy="1273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rot="18993383">
            <a:off x="4655602" y="3231050"/>
            <a:ext cx="1676400" cy="646331"/>
          </a:xfrm>
          <a:prstGeom prst="rect">
            <a:avLst/>
          </a:prstGeom>
          <a:noFill/>
        </p:spPr>
        <p:txBody>
          <a:bodyPr wrap="square" rtlCol="0">
            <a:spAutoFit/>
          </a:bodyPr>
          <a:lstStyle/>
          <a:p>
            <a:pPr algn="ctr"/>
            <a:r>
              <a:rPr lang="en-US" dirty="0" smtClean="0">
                <a:solidFill>
                  <a:schemeClr val="bg1"/>
                </a:solidFill>
              </a:rPr>
              <a:t>Prior Experiences</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27654"/>
                                        </p:tgtEl>
                                        <p:attrNameLst>
                                          <p:attrName>style.visibility</p:attrName>
                                        </p:attrNameLst>
                                      </p:cBhvr>
                                      <p:to>
                                        <p:strVal val="visible"/>
                                      </p:to>
                                    </p:set>
                                    <p:animEffect transition="in" filter="blinds(horizontal)">
                                      <p:cBhvr>
                                        <p:cTn id="10" dur="500"/>
                                        <p:tgtEl>
                                          <p:spTgt spid="2765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6237"/>
            <a:ext cx="8229600" cy="4525963"/>
          </a:xfrm>
        </p:spPr>
        <p:txBody>
          <a:bodyPr>
            <a:normAutofit/>
          </a:bodyPr>
          <a:lstStyle/>
          <a:p>
            <a:endParaRPr lang="en-US" sz="3600" dirty="0" smtClean="0"/>
          </a:p>
          <a:p>
            <a:r>
              <a:rPr lang="en-US" sz="3600" dirty="0" smtClean="0"/>
              <a:t>Past experiences</a:t>
            </a:r>
          </a:p>
          <a:p>
            <a:endParaRPr lang="en-US" sz="3600" dirty="0" smtClean="0"/>
          </a:p>
          <a:p>
            <a:r>
              <a:rPr lang="en-US" sz="3600" dirty="0" smtClean="0"/>
              <a:t>Timescale of the observation</a:t>
            </a:r>
          </a:p>
          <a:p>
            <a:endParaRPr lang="en-US" sz="3600" dirty="0" smtClean="0"/>
          </a:p>
          <a:p>
            <a:r>
              <a:rPr lang="en-US" sz="3600" dirty="0" smtClean="0"/>
              <a:t>Focus of his or her attention</a:t>
            </a:r>
          </a:p>
          <a:p>
            <a:endParaRPr lang="en-US" dirty="0"/>
          </a:p>
        </p:txBody>
      </p:sp>
      <p:sp>
        <p:nvSpPr>
          <p:cNvPr id="3" name="Title 2"/>
          <p:cNvSpPr>
            <a:spLocks noGrp="1"/>
          </p:cNvSpPr>
          <p:nvPr>
            <p:ph type="title"/>
          </p:nvPr>
        </p:nvSpPr>
        <p:spPr>
          <a:xfrm>
            <a:off x="457200" y="274638"/>
            <a:ext cx="8229600" cy="1401762"/>
          </a:xfrm>
        </p:spPr>
        <p:txBody>
          <a:bodyPr>
            <a:normAutofit fontScale="90000"/>
          </a:bodyPr>
          <a:lstStyle/>
          <a:p>
            <a:pPr algn="ctr"/>
            <a:r>
              <a:rPr lang="en-US" dirty="0" smtClean="0"/>
              <a:t>Evolving, Contextually-dependent Definitions of </a:t>
            </a:r>
            <a:br>
              <a:rPr lang="en-US" dirty="0" smtClean="0"/>
            </a:br>
            <a:r>
              <a:rPr lang="en-US" dirty="0" smtClean="0"/>
              <a:t>Tradition and Change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linds(horizontal)">
                                      <p:cBhvr>
                                        <p:cTn id="10" dur="500"/>
                                        <p:tgtEl>
                                          <p:spTgt spid="2">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blinds(horizontal)">
                                      <p:cBhvr>
                                        <p:cTn id="1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Past Experiences</a:t>
            </a:r>
            <a:endParaRPr lang="en-US" dirty="0"/>
          </a:p>
        </p:txBody>
      </p:sp>
      <p:pic>
        <p:nvPicPr>
          <p:cNvPr id="32769" name="Picture 1"/>
          <p:cNvPicPr>
            <a:picLocks noChangeAspect="1" noChangeArrowheads="1"/>
          </p:cNvPicPr>
          <p:nvPr/>
        </p:nvPicPr>
        <p:blipFill>
          <a:blip r:embed="rId2" cstate="print"/>
          <a:srcRect/>
          <a:stretch>
            <a:fillRect/>
          </a:stretch>
        </p:blipFill>
        <p:spPr bwMode="auto">
          <a:xfrm>
            <a:off x="381000" y="1524000"/>
            <a:ext cx="8250226" cy="2286000"/>
          </a:xfrm>
          <a:prstGeom prst="rect">
            <a:avLst/>
          </a:prstGeom>
          <a:noFill/>
          <a:ln w="9525">
            <a:noFill/>
            <a:miter lim="800000"/>
            <a:headEnd/>
            <a:tailEnd/>
          </a:ln>
        </p:spPr>
      </p:pic>
      <p:pic>
        <p:nvPicPr>
          <p:cNvPr id="1026" name="Picture 2" descr="C:\Users\Lauren\AppData\Local\Temp\1989 Sept 10 Lauren and Kristen.jpg"/>
          <p:cNvPicPr>
            <a:picLocks noChangeAspect="1" noChangeArrowheads="1"/>
          </p:cNvPicPr>
          <p:nvPr/>
        </p:nvPicPr>
        <p:blipFill>
          <a:blip r:embed="rId3" cstate="print"/>
          <a:srcRect/>
          <a:stretch>
            <a:fillRect/>
          </a:stretch>
        </p:blipFill>
        <p:spPr bwMode="auto">
          <a:xfrm>
            <a:off x="4495800" y="3810000"/>
            <a:ext cx="4648200" cy="32233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For Lauren Today</a:t>
            </a:r>
            <a:endParaRPr lang="en-US" dirty="0"/>
          </a:p>
        </p:txBody>
      </p:sp>
      <p:sp>
        <p:nvSpPr>
          <p:cNvPr id="3" name="Text Placeholder 2"/>
          <p:cNvSpPr>
            <a:spLocks noGrp="1"/>
          </p:cNvSpPr>
          <p:nvPr>
            <p:ph type="body" idx="1"/>
          </p:nvPr>
        </p:nvSpPr>
        <p:spPr>
          <a:xfrm>
            <a:off x="533400" y="5867400"/>
            <a:ext cx="4040188" cy="762000"/>
          </a:xfrm>
        </p:spPr>
        <p:txBody>
          <a:bodyPr/>
          <a:lstStyle/>
          <a:p>
            <a:pPr algn="ctr"/>
            <a:r>
              <a:rPr lang="en-US" dirty="0" smtClean="0"/>
              <a:t>   Primarily Traditional	</a:t>
            </a:r>
            <a:endParaRPr lang="en-US" dirty="0"/>
          </a:p>
        </p:txBody>
      </p:sp>
      <p:sp>
        <p:nvSpPr>
          <p:cNvPr id="4" name="Text Placeholder 3"/>
          <p:cNvSpPr>
            <a:spLocks noGrp="1"/>
          </p:cNvSpPr>
          <p:nvPr>
            <p:ph type="body" sz="half" idx="3"/>
          </p:nvPr>
        </p:nvSpPr>
        <p:spPr>
          <a:xfrm>
            <a:off x="4724400" y="5867400"/>
            <a:ext cx="4041775" cy="762000"/>
          </a:xfrm>
        </p:spPr>
        <p:txBody>
          <a:bodyPr>
            <a:normAutofit fontScale="92500" lnSpcReduction="10000"/>
          </a:bodyPr>
          <a:lstStyle/>
          <a:p>
            <a:pPr algn="ctr"/>
            <a:r>
              <a:rPr lang="en-US" dirty="0" smtClean="0"/>
              <a:t>Primarily </a:t>
            </a:r>
          </a:p>
          <a:p>
            <a:pPr algn="ctr"/>
            <a:r>
              <a:rPr lang="en-US" dirty="0" smtClean="0"/>
              <a:t>Change-Oriented</a:t>
            </a:r>
            <a:endParaRPr lang="en-US" dirty="0"/>
          </a:p>
        </p:txBody>
      </p:sp>
      <p:sp>
        <p:nvSpPr>
          <p:cNvPr id="5" name="Content Placeholder 4"/>
          <p:cNvSpPr>
            <a:spLocks noGrp="1"/>
          </p:cNvSpPr>
          <p:nvPr>
            <p:ph sz="quarter" idx="2"/>
          </p:nvPr>
        </p:nvSpPr>
        <p:spPr>
          <a:xfrm>
            <a:off x="457200" y="1219200"/>
            <a:ext cx="4040188" cy="4166857"/>
          </a:xfrm>
        </p:spPr>
        <p:txBody>
          <a:bodyPr/>
          <a:lstStyle/>
          <a:p>
            <a:r>
              <a:rPr lang="en-US" dirty="0" smtClean="0"/>
              <a:t>90’s Popular Music</a:t>
            </a:r>
          </a:p>
          <a:p>
            <a:endParaRPr lang="en-US" dirty="0" smtClean="0"/>
          </a:p>
          <a:p>
            <a:endParaRPr lang="en-US" dirty="0" smtClean="0"/>
          </a:p>
          <a:p>
            <a:endParaRPr lang="en-US" dirty="0" smtClean="0"/>
          </a:p>
          <a:p>
            <a:r>
              <a:rPr lang="en-US" dirty="0" smtClean="0"/>
              <a:t>Baroque orchestral</a:t>
            </a:r>
          </a:p>
          <a:p>
            <a:r>
              <a:rPr lang="en-US" dirty="0" smtClean="0"/>
              <a:t>Classical orchestral</a:t>
            </a:r>
          </a:p>
          <a:p>
            <a:r>
              <a:rPr lang="en-US" dirty="0" smtClean="0"/>
              <a:t>Romantic orchestral</a:t>
            </a:r>
            <a:endParaRPr lang="en-US" dirty="0"/>
          </a:p>
        </p:txBody>
      </p:sp>
      <p:sp>
        <p:nvSpPr>
          <p:cNvPr id="6" name="Content Placeholder 5"/>
          <p:cNvSpPr>
            <a:spLocks noGrp="1"/>
          </p:cNvSpPr>
          <p:nvPr>
            <p:ph sz="quarter" idx="4"/>
          </p:nvPr>
        </p:nvSpPr>
        <p:spPr>
          <a:xfrm>
            <a:off x="4724400" y="1143000"/>
            <a:ext cx="4041775" cy="4094163"/>
          </a:xfrm>
        </p:spPr>
        <p:txBody>
          <a:bodyPr/>
          <a:lstStyle/>
          <a:p>
            <a:r>
              <a:rPr lang="en-US" dirty="0" smtClean="0"/>
              <a:t>Renaissance music</a:t>
            </a:r>
          </a:p>
          <a:p>
            <a:r>
              <a:rPr lang="en-US" dirty="0" smtClean="0"/>
              <a:t>Baroque vocal music</a:t>
            </a:r>
          </a:p>
          <a:p>
            <a:endParaRPr lang="en-US" dirty="0" smtClean="0"/>
          </a:p>
          <a:p>
            <a:endParaRPr lang="en-US" dirty="0" smtClean="0"/>
          </a:p>
          <a:p>
            <a:endParaRPr lang="en-US" dirty="0" smtClean="0"/>
          </a:p>
          <a:p>
            <a:endParaRPr lang="en-US" dirty="0" smtClean="0"/>
          </a:p>
          <a:p>
            <a:endParaRPr lang="en-US" sz="1200" dirty="0" smtClean="0"/>
          </a:p>
          <a:p>
            <a:endParaRPr lang="en-US" dirty="0" smtClean="0"/>
          </a:p>
          <a:p>
            <a:pPr>
              <a:buNone/>
            </a:pPr>
            <a:endParaRPr lang="en-US" dirty="0" smtClean="0"/>
          </a:p>
          <a:p>
            <a:r>
              <a:rPr lang="en-US" dirty="0" smtClean="0"/>
              <a:t>Contemporary country</a:t>
            </a:r>
            <a:endParaRPr lang="en-US" dirty="0"/>
          </a:p>
        </p:txBody>
      </p:sp>
      <p:pic>
        <p:nvPicPr>
          <p:cNvPr id="43010" name="Picture 2" descr="http://boozecrewsports.com/wp-content/uploads/2010/03/3106811024_a83564d462.jpg"/>
          <p:cNvPicPr>
            <a:picLocks noChangeAspect="1" noChangeArrowheads="1"/>
          </p:cNvPicPr>
          <p:nvPr/>
        </p:nvPicPr>
        <p:blipFill>
          <a:blip r:embed="rId2" cstate="print"/>
          <a:srcRect/>
          <a:stretch>
            <a:fillRect/>
          </a:stretch>
        </p:blipFill>
        <p:spPr bwMode="auto">
          <a:xfrm>
            <a:off x="1524000" y="1676400"/>
            <a:ext cx="1167685" cy="1151467"/>
          </a:xfrm>
          <a:prstGeom prst="rect">
            <a:avLst/>
          </a:prstGeom>
          <a:noFill/>
        </p:spPr>
      </p:pic>
      <p:pic>
        <p:nvPicPr>
          <p:cNvPr id="43014" name="Picture 6" descr="http://upload.wikimedia.org/wikipedia/commons/9/9d/RichardWagner.jpg"/>
          <p:cNvPicPr>
            <a:picLocks noChangeAspect="1" noChangeArrowheads="1"/>
          </p:cNvPicPr>
          <p:nvPr/>
        </p:nvPicPr>
        <p:blipFill>
          <a:blip r:embed="rId3" cstate="print"/>
          <a:srcRect/>
          <a:stretch>
            <a:fillRect/>
          </a:stretch>
        </p:blipFill>
        <p:spPr bwMode="auto">
          <a:xfrm>
            <a:off x="3352800" y="4419600"/>
            <a:ext cx="987692" cy="1371600"/>
          </a:xfrm>
          <a:prstGeom prst="rect">
            <a:avLst/>
          </a:prstGeom>
          <a:noFill/>
        </p:spPr>
      </p:pic>
      <p:pic>
        <p:nvPicPr>
          <p:cNvPr id="43016" name="Picture 8" descr="http://www.pars.com/dropbox/music/298/1995/BEETHOVEN.jpg"/>
          <p:cNvPicPr>
            <a:picLocks noChangeAspect="1" noChangeArrowheads="1"/>
          </p:cNvPicPr>
          <p:nvPr/>
        </p:nvPicPr>
        <p:blipFill>
          <a:blip r:embed="rId4" cstate="print"/>
          <a:srcRect/>
          <a:stretch>
            <a:fillRect/>
          </a:stretch>
        </p:blipFill>
        <p:spPr bwMode="auto">
          <a:xfrm>
            <a:off x="1981200" y="4419600"/>
            <a:ext cx="990600" cy="1346316"/>
          </a:xfrm>
          <a:prstGeom prst="rect">
            <a:avLst/>
          </a:prstGeom>
          <a:noFill/>
        </p:spPr>
      </p:pic>
      <p:sp>
        <p:nvSpPr>
          <p:cNvPr id="43018" name="AutoShape 10" descr="data:image/jpeg;base64,/9j/4AAQSkZJRgABAQAAAQABAAD/2wCEAAkGBxQTEhQUEhQUFhQVFxUXFBgXFxwYHBcXFxcXFxwcFRcaHSggGBolHBcVITEhJSkrLi4uFx8zODMsNygtLisBCgoKDg0OGhAQGCwcHxwsLCwsLCwsLCwsLCwsLCwsLCwsLCwsLCwsLCwsLCwsLCwsLCwsLCwsLCwsLCwsLCw3N//AABEIAPkAygMBIgACEQEDEQH/xAAcAAACAgMBAQAAAAAAAAAAAAABAgAEAwUGBwj/xAA7EAABAwIDBQUGBQMEAwAAAAABAAIRAyEEEjEFBkFRYRMicYGRBzKhscHwFCNC0eFicoIzUpLxorLS/8QAGQEAAwEBAQAAAAAAAAAAAAAAAAECAwQF/8QAIxEBAQACAgEEAwEBAAAAAAAAAAECEQMhEiIxQVEEE2EUMv/aAAwDAQACEQMRAD8A8hL1je9KSlKnZ05ckLkISIJlL0uZIomDl0o5kgRCRHzJqNIuMNBcegk/BdluVuBUxcVKktp8Ob/CdAvX8DulRw7YDAAB+kD48VNt+FzH7fPo2FiCP9F48QquIwT2e+xw8QvpGrhKZgUm5gbQBmIB48h6rS7R3Uq1LZGxwzOEx4Cfmoyzs/q5xx4Xhtl1XiW03Ec/+1KmCe33mOHWPqvc8Pu++nEinHG5HqY6fBVsXgYGV7WkX92HcfVT+zJX648PgJsi73b27THAvpAAg3tHqNQuLrUnMJBGiqZ7RcdKhaoGBZz4IZU9kwimoKYWYNQhGwXIFCzonhQhLZsZagWLKAkIRsEypYTg3spCZsLkqh1QKtnRJQUzISmSFMCscpgUAV1+4G7AxNUOqyKTTcD9R5G2i5XC0C97WDVxAC+itwdlNw9Foa24bqRq4kXn9uZSv0rGN/gMDTptA77YFjMfY0VvDU8xdchmhdIl3QRw6rJVrE90tMG0kWAEkxOphUNr7SFNpiByAPl5j9+ai2YtZLV2tjadIRYCeHG5v8lQO1mGIda/M/eqwbK2fnHaVLvdfTTwC2T8HHBcWX5Vt6jecWM6t7afH41hBvr9R/K0dTFNubny5/W66ethxMW81q8ZhByU/wCi1tOCfbn8awPBfTiRra4v+qdRZcLvVs6R2jRBEZxyPTxXW7TruoPD28DccxxCG2sMHNFVl6dZs+IvHG0Elacefl38xhyYaryV9kr6ivY3DZXuaeBVI0YXRK57AD0ZU7NQi1kxpJQBQTEICKQo0oFAIpm6BEnomDAns1VwSEpikK0Z1JUUBQTJEQgVJQTqfZ/gW1MSMw90T58PiB6r6JwWKhoa1pMACw6RE8D4rwb2Y4fNVcdAMuY9CYjTx8F7dhccGsFOkO8DoZi5iSTprCjerWuM6WhUdnyuMZGGACOJAEzoYlc7th81GA6l7RpqJ6GFeFfJWqNLpcWt5a/0lxvA9VosViS7E0wdc03sYg6gaX+q5+W+mt+OeqO7wVRW69Vaali2MkvIa0XJK1WI3/wYcWuL2xbMWkD5aLhkrfPD1bbmsVQxcQVgbtylV/03tcI1BHopXxbGFzXuAgZr/EJadOPUcVvS0wfC6qbAxnaYN9Mm9KoYng14zWPr8VS3l3qpvc5tJpqayRoPNazdHHfnPaCB2gYb6jK7UdRK6uLCz3cnNlNKm3qRbUk8besz8StRUYuy30wkCeYHvEExw7vDhquPJsFrOnLkqkKQskJXt5K9pLkQRDtUSmATHhbX6qBMG9OSVUUifJTKsr6cj5/fqsUJyhrilUJQW7GopKiiCRRQoBAeh+zqBTOQE1C4zETFheeH79V6nmpspWtIEv1MtuPL4Lyb2c1AwPeCM2aL8RAMTwvf/Fei7MwrHMNSrmy6tZmgHqenJYX3rfH2XsITVl4DHHi6pIBAMDII04z6LS4hhZiaRcGMEgBjTJvxcZ8Fsxte7yO87M1zWzGVpsYHTTT5rmKtXNiaTeIJfqPkFhy2eLbi/wCo7TaNJxaHsAfH6SYHiuZ29R2jVaCxuGDDFgJI6kvbcaiBBuNV0+ztoWLTCyPpBxgEweH7Lmxy1ft6GWG59OL3a2O5uIe45SGQ6wLQTI1bYTqY6FV/aTgXufRcXSx5ymTABP8AuIGkrum1aVPuAQTJgSSY4laHe3CfiMO5rROU5gf3+CMcvVsXD06cJtLCYmiwsLaHZgWyNPenjOoMcydFqNhgDFUe0HdcXAwdbGLjmRHmumwobVog1M5DbEA8Rw8NFym2awdWaR3QHNAjgAujiz8srNOTl4/HHbqt7agLbloJMw2dPPjpxXE06kyuo2vTaWA9lULSJD3OdeLZozaeWi5OnqRwWuPccmTM0WQLVma3RK5pQlhLVGjiVlFNAhPYIFly8kjTf1hZf3RVQwbdY+y8E77GOqUHx9QkbSIFFKSuphUlAoqIIqIURamHUbjVvzSw+6QXEc4Gn8r0HGbSbH5brERljiLadF5Vu9ihTqydCCPCV6Psh+WmajoLnjunSWRHdGvX0XPydVrhW3xFJvZfl0gbTmtmd55gZ8AuQwdbLiRwOh4xfieei3NXFNfQbOZwyx3SbRa+UxwGq46jiR2zGgEXm5k6/fosM8dyt+PLVensf3gRx1WxdjcjZnotBgas2Pitgwtgl14uuWPRw5J4q+HwhxGeo6o+mSYYWxIA115/Rc5t3E4nDB9OnUNZpFy4QWjrwK3NHE4sA1G0WZX+5LogTq5oErUbWdXGbOKbSRd14PSNJTmoL5Zd+zWbr4ghlRrx75kdCB9+i5PaDvzOgd9Vu8DiADUzEmAS0xbMFzeIqS5dfDj67XH+Rl6Ji6jH4tpotInOABNtYmw10IHkuewZkmVbxWJbkgwLSBe09VUwepMWWkmpXHa2AZa6xPsszuCxPCgygoOH39+KEXRLUwWL6fcrLH35paY+KaodfvkinBrahL2iFU3Che3r6j9kQdtKQoQshSOXSxpUCmIQhMiqNRShMHa6DK9JpY7Nh2hwDgB3NOXGQvNIW72VtI02RmiOB+h4LPkm4rGtpUxZFNzDYF2exge6bdRN1ozWy1GFt3A+t9B8UMTjnPB8efnMFV6B77TPEfPipmOp2ry7ei4HaPdBuHCzhHzW2p7Saf1D1XR4rcluKpNxOHdkquaCR+l1uMaHquUr4XsX5MTSynmRY+Dl5+fHca7Mc5XS0MVmYGiL+i0e2dhMbL3OBPKLBUqzjTE0HiP9rvoVzO2Nv1nS0280scbl7NrySTtrds1QHZW8NVpXmSrFV0m+p1Kr5OK9Hjx8ZpwcmflT1Xyr+GZDRa6q4KgHOElbZzNOinO/CJCgWSwnssZssziEAoO0QBukhBowJ/4+iWmmCZwrzcIOF+CdoEo2Rs9NSVjIWSVjJXSxoIIoFMgIQITQoAgkaxGYQQhBIHJg5ISpKDfTfsc24MVs9rSR2lE5H+WhPiIPmus2nsqnWaRUaHA8CJC+efYxvF+FxwY4/l1xkP8AcLtPzHmF9Luda3klqWaq5a8o3h9nNO5ouczoD9Db5Lz3aW4mJBMZnDyH8L6QxThEmPPzXhftJ9oIqF1DCm0w+oOMG4Z/9enNZXCY30tPLc7ec7UwopHs5Gce9BmPE81QcnJ5rHKuTTOg1WKeLcOPrcKu1FwTslJuMNi2uF7Hros9Ri58OVihjXN6jqssuP6VMvtfdZJnRp1w4W15FK4KNfamZmh++SUN1PklpuiU4fPqgAAiKiExPigPNC41pCxkJikXSwqIIwjCCQpXFMUhKZBKJKgHFQpgAoo1bPZ2xatZjn0w2GzYugmATbhw4wkFPC1ixzXNsWkOHiDK+tdztp9vg6LzxaJ8vsL5GaJIjivpDcLHfh9kdrUMNZTzH0/hL2pxzPtj35c1xwVB0SPznCxg6MB4SLnpHNeMues+08e+vVqVn+9UcXHpPDyEDyVUlKRVqFyIKREJpMUspggAgwQKJUQEY4i4V6nWDhfVUQi0wUspsTpsMyOaPUKvTfITNcstL2uNdPmEl0rXXHkmznkPVTpTWwlcmJSroZI0IwiAgUFSuWMJiUrU4RkFCggHar2G2rUYzI02vHK99FNj4AVqgaXBjdXOPAeoSbRwXZVHUyQcvEaH708kgXANBdlyySWweUG/qvZN/cX+G2JRoizqxa0+GWfiAvMtzcAKuJpATr3vXQeS7b25YmHYekNGgn5R9VFvq0vGdbeUooKStEoUWoQoAgHCDioFCEgUlQlBFAEIpQVEGZhhWGHkqwVikVORxnlTOfsINKUvKhcVSgFHKNC1ZiSkcU5WNyIlEqKATCFQBRXti4htOqHPAIGk85H0lAYKFVzDLSQdEQC51zBMkk9ASfqr+38U2rVzNgm+YgWN7cTNvDhZUaVEucOunhzS/oekexnZeauapFmib8/ufRa/2y4jNjAOTfq4fQL0j2b7K/D4M1HCHVBm8ANF43v3ju1xlU8Aco/xt85WOHd21vWOnPRZKAmSrdmJCgKhQKAeUeCREJApURKgCYCEQpCaEjiQstMrFKLSlTWgUkhEKAKFxVOqaFIuiVozKUhTlKUyKgmJQQTNhMM6o4MZqY+JAv5kLJtPZ7qD8j4mAQRMEHxAMgyDbUFJg8U6k8PbEhHG4x1V2Z2ug6DkJQGFdl7PN33YmuyfdETPIH5DVc1s2garms5fd19CezzYQw9DMR33i3QHSVlyX4XhPltN4K7aGFqOEBrGOjwY2B8YXzFi6mZxOtzc8V7n7YtrhmFNNpgvcxnkO8fi0BeEEpccVmQhCEUCVsyBQqIFBnYoQgES1AImlCUEA8pkrU0pGCMIlBI4zMdZMCOnosVNNPgpqoxnUJXlZMNTzP7xyg6nkFMYxodDTI6rRnSGm6Jgxzi3qkVl2PeW5ZMWtwMaW5rHQrub7pgoJjhZMEWh7S6IBvIkeBCRwJSZUBstvPpl/wCXFrGBlkcCRwMLXtIg2702M6Dw9EkcFbpYb8wMkG4Ei4PgUe0DuPZvsXM8OcOR/YL299cU2AHgJPS37CPNcVuXhW0qbSQJIHqf4n1VjeTbQZTe8mBHPl9gBce7bv7dMmo829qm0u0qtbOhJPj9krhyVY2vizVqOe43J9FUcV04TUYZXdSVEGlNKtIIKIIBkQg0oygxSwjKAQEKZhSlFqDOgooFJnaiHJUJSM1UQbHksRRcgrTUhdJuZupVx9Y06ZDWtGapUIkMGgtxJOgngeS0WFolzmtaJc4hrRzc4wB5khfSe5WwWYHDNo5gah79ZwaDmeeXHKIAH9qXuJGl2X7JMFSvWdUruAmHHK3yay8eJK3VfcjZpZDcLQEzfIJ/5a+a2+OxURB7xgNg3vxjgq9Zoc7s2EwyMz5Mk6xyH3pCjk5JhF44XJ8+b87puwNaAc1J5JpuvIH+13Uc+MLX7u0M1dohfQ2091cPXEVqecf1EmPDktC72c4emc2HLqbuR74/8voua/lSzWm3+e76paGIDG+AgR8T9F5rvvt3tXdmw91pvyJ/Yfuur3rbXoUy1zbnuhzdIOtuBXmD8M8n3T5X+9FXDq9o5ZZ0pkJHhbOjsLEP92k7zhv/ALEK43dGv+vIzxdPyEfFdW2DnwEwC6vD7otkZqpd/YAOXEzzCp7x7tmg1tRmY0nWOaJY7kY4HnztyRLsac8VAFIUTIQgUxKUoNAoopKAiYFKEQg4ZREI5UjQFFNTpTOlhJSpGxvQCJUCpNb7cmlmx+FHKsx3/A55PTuyvpDEODWyXBrf1E8SeQ4/9Lxf2S7OZmfial8ktYNORcfiB5Fej1azqziQfDoFHlpUhsXtIdrSgENDpJOp/u+NvFZdkYvMSZuS6fUrk96NpCmQGGSwyTzcefQBPsLarXaHW487rj59108Fm3o3brDXqh4IaQDFj14LRtxhI1WsxuJfTOaHH+2/wC5vHTrkmlbb21C0GnjKZAOlRolh8/0nxXOUto0wWNpHtLgEC8N5zFoHNdDid7qWUtqcRBDh9CEdxcZRxBr4fK3u9+mI1YbOA8HZT/mtuLHeU+GfLfR3NtbyAY8zPGInvd4g9QOOvmsLg7QNaPESR8Rw+fRdlUdQBIDQC0mQWmbam/DUT0VLEV2foBP+McBp6r0NPO05pmGquuSW2jl6fD4q9TwTXNdTqHMx4Ic03vzk35/Dkth2bnRlZr96feqSngKpuRAnlBsQRx8bReeCNB4/vFsR2GqFplzD/pv/ANw1v/UFqYXtO2tjtq0nMqCeR4g9DFjyXlG3Njuwz8pOZp91w0PjyPROUq1qiIRTGiqIwoUBAEWhAJwZSAQs9bESAP8Ar719ViKWUtGZtQjTjqhmSqQmaEoNbJgIuQhNLvd29u06FNtMuEcgdTc948Lk6Le4veyGQyATwAgAfMryYk8ysjq7iILj6qLjRK6zFbRLiSTrM/stbhduGk8ZbtmT58uq0n4h0RJhI1T+qa1Tmdl3Hrext4GVRZ2vkrbtovpmQ17h/T3vgvI8JXcwyCf3XabEx7qjYZWa13Jw/lcnLw3Huezs4ubfTfbS3pa4EOoO8TTI+YXK7P3i/D4yniAMrWPBcBxYbOAA/pJWfa1LHHNIDmjQtcII8yCuRxtB7TLx6EH5LThwm97HNyamtPprEYDDuiuA1zXgODwbEOAg25iFVbWw7QCA3yBdwnlpEfBcb7Ft5RVovwFcyWAuozxpn3m/4k26OHJd7V2UxonveZJECOQ6Behrc3HDKqO2rTAkRHDQAiwmTwuPVa/FY1zg7I06WytLibTYD06myt43GYSgCatSiwGIL3AHr3XGTfouR217T8KwZaAdVIkd0FjPV0GPAKdfdPbbVcC8955gQdSPlFtOfE6riN7fw1IHO5ry8R2Yu6RMO/pjmuf2zvxia8gEUmngzX/lr6Quac4kkkkk6k3J81nrvZ+5OKMIgKQmQIJoQIQAUCigCAYlBEBCEGiCcBHKgGypSxZwgVQsYgxN2asN0SlCdKmRM1qzBAJHoQxGkCCCCRcXB0WUaBIUy0sYrHvktbVc5vAm0qlUc52pJ8U4UUySfCrbfepgcXUovbUpOLHtPdc3USCOPQrZY/erG1rVMVWI5BxYPRkBawqBUnTE8kmSZJ4m59VMizBMEj0qlpTNYsxT8ki0r5UCxWuKQ/ug9K+UqFqsKIPTAGKFizt1ROoSPxYMqAYrKy0/v4JbGlTs0eyKtIFCtP/Z"/>
          <p:cNvSpPr>
            <a:spLocks noChangeAspect="1" noChangeArrowheads="1"/>
          </p:cNvSpPr>
          <p:nvPr/>
        </p:nvSpPr>
        <p:spPr bwMode="auto">
          <a:xfrm>
            <a:off x="155575" y="-1790700"/>
            <a:ext cx="303847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20" name="AutoShape 12" descr="data:image/jpeg;base64,/9j/4AAQSkZJRgABAQAAAQABAAD/2wCEAAkGBxQTEhQUEhQUFhQVFxUXFBgXFxwYHBcXFxcXFxwcFRcaHSggGBolHBcVITEhJSkrLi4uFx8zODMsNygtLisBCgoKDg0OGhAQGCwcHxwsLCwsLCwsLCwsLCwsLCwsLCwsLCwsLCwsLCwsLCwsLCwsLCwsLCwsLCwsLCwsLCw3N//AABEIAPkAygMBIgACEQEDEQH/xAAcAAACAgMBAQAAAAAAAAAAAAABAgAEAwUGBwj/xAA7EAABAwIDBQUGBQMEAwAAAAABAAIRAyEEEjEFBkFRYRMicYGRBzKhscHwFCNC0eFicoIzUpLxorLS/8QAGQEAAwEBAQAAAAAAAAAAAAAAAAECAwQF/8QAIxEBAQACAgEEAwEBAAAAAAAAAAECEQMhEiIxQVEEE2EUMv/aAAwDAQACEQMRAD8A8hL1je9KSlKnZ05ckLkISIJlL0uZIomDl0o5kgRCRHzJqNIuMNBcegk/BdluVuBUxcVKktp8Ob/CdAvX8DulRw7YDAAB+kD48VNt+FzH7fPo2FiCP9F48QquIwT2e+xw8QvpGrhKZgUm5gbQBmIB48h6rS7R3Uq1LZGxwzOEx4Cfmoyzs/q5xx4Xhtl1XiW03Ec/+1KmCe33mOHWPqvc8Pu++nEinHG5HqY6fBVsXgYGV7WkX92HcfVT+zJX648PgJsi73b27THAvpAAg3tHqNQuLrUnMJBGiqZ7RcdKhaoGBZz4IZU9kwimoKYWYNQhGwXIFCzonhQhLZsZagWLKAkIRsEypYTg3spCZsLkqh1QKtnRJQUzISmSFMCscpgUAV1+4G7AxNUOqyKTTcD9R5G2i5XC0C97WDVxAC+itwdlNw9Foa24bqRq4kXn9uZSv0rGN/gMDTptA77YFjMfY0VvDU8xdchmhdIl3QRw6rJVrE90tMG0kWAEkxOphUNr7SFNpiByAPl5j9+ai2YtZLV2tjadIRYCeHG5v8lQO1mGIda/M/eqwbK2fnHaVLvdfTTwC2T8HHBcWX5Vt6jecWM6t7afH41hBvr9R/K0dTFNubny5/W66ethxMW81q8ZhByU/wCi1tOCfbn8awPBfTiRra4v+qdRZcLvVs6R2jRBEZxyPTxXW7TruoPD28DccxxCG2sMHNFVl6dZs+IvHG0Elacefl38xhyYaryV9kr6ivY3DZXuaeBVI0YXRK57AD0ZU7NQi1kxpJQBQTEICKQo0oFAIpm6BEnomDAns1VwSEpikK0Z1JUUBQTJEQgVJQTqfZ/gW1MSMw90T58PiB6r6JwWKhoa1pMACw6RE8D4rwb2Y4fNVcdAMuY9CYjTx8F7dhccGsFOkO8DoZi5iSTprCjerWuM6WhUdnyuMZGGACOJAEzoYlc7th81GA6l7RpqJ6GFeFfJWqNLpcWt5a/0lxvA9VosViS7E0wdc03sYg6gaX+q5+W+mt+OeqO7wVRW69Vaali2MkvIa0XJK1WI3/wYcWuL2xbMWkD5aLhkrfPD1bbmsVQxcQVgbtylV/03tcI1BHopXxbGFzXuAgZr/EJadOPUcVvS0wfC6qbAxnaYN9Mm9KoYng14zWPr8VS3l3qpvc5tJpqayRoPNazdHHfnPaCB2gYb6jK7UdRK6uLCz3cnNlNKm3qRbUk8besz8StRUYuy30wkCeYHvEExw7vDhquPJsFrOnLkqkKQskJXt5K9pLkQRDtUSmATHhbX6qBMG9OSVUUifJTKsr6cj5/fqsUJyhrilUJQW7GopKiiCRRQoBAeh+zqBTOQE1C4zETFheeH79V6nmpspWtIEv1MtuPL4Lyb2c1AwPeCM2aL8RAMTwvf/Fei7MwrHMNSrmy6tZmgHqenJYX3rfH2XsITVl4DHHi6pIBAMDII04z6LS4hhZiaRcGMEgBjTJvxcZ8Fsxte7yO87M1zWzGVpsYHTTT5rmKtXNiaTeIJfqPkFhy2eLbi/wCo7TaNJxaHsAfH6SYHiuZ29R2jVaCxuGDDFgJI6kvbcaiBBuNV0+ztoWLTCyPpBxgEweH7Lmxy1ft6GWG59OL3a2O5uIe45SGQ6wLQTI1bYTqY6FV/aTgXufRcXSx5ymTABP8AuIGkrum1aVPuAQTJgSSY4laHe3CfiMO5rROU5gf3+CMcvVsXD06cJtLCYmiwsLaHZgWyNPenjOoMcydFqNhgDFUe0HdcXAwdbGLjmRHmumwobVog1M5DbEA8Rw8NFym2awdWaR3QHNAjgAujiz8srNOTl4/HHbqt7agLbloJMw2dPPjpxXE06kyuo2vTaWA9lULSJD3OdeLZozaeWi5OnqRwWuPccmTM0WQLVma3RK5pQlhLVGjiVlFNAhPYIFly8kjTf1hZf3RVQwbdY+y8E77GOqUHx9QkbSIFFKSuphUlAoqIIqIURamHUbjVvzSw+6QXEc4Gn8r0HGbSbH5brERljiLadF5Vu9ihTqydCCPCV6Psh+WmajoLnjunSWRHdGvX0XPydVrhW3xFJvZfl0gbTmtmd55gZ8AuQwdbLiRwOh4xfieei3NXFNfQbOZwyx3SbRa+UxwGq46jiR2zGgEXm5k6/fosM8dyt+PLVensf3gRx1WxdjcjZnotBgas2Pitgwtgl14uuWPRw5J4q+HwhxGeo6o+mSYYWxIA115/Rc5t3E4nDB9OnUNZpFy4QWjrwK3NHE4sA1G0WZX+5LogTq5oErUbWdXGbOKbSRd14PSNJTmoL5Zd+zWbr4ghlRrx75kdCB9+i5PaDvzOgd9Vu8DiADUzEmAS0xbMFzeIqS5dfDj67XH+Rl6Ji6jH4tpotInOABNtYmw10IHkuewZkmVbxWJbkgwLSBe09VUwepMWWkmpXHa2AZa6xPsszuCxPCgygoOH39+KEXRLUwWL6fcrLH35paY+KaodfvkinBrahL2iFU3Che3r6j9kQdtKQoQshSOXSxpUCmIQhMiqNRShMHa6DK9JpY7Nh2hwDgB3NOXGQvNIW72VtI02RmiOB+h4LPkm4rGtpUxZFNzDYF2exge6bdRN1ozWy1GFt3A+t9B8UMTjnPB8efnMFV6B77TPEfPipmOp2ry7ei4HaPdBuHCzhHzW2p7Saf1D1XR4rcluKpNxOHdkquaCR+l1uMaHquUr4XsX5MTSynmRY+Dl5+fHca7Mc5XS0MVmYGiL+i0e2dhMbL3OBPKLBUqzjTE0HiP9rvoVzO2Nv1nS0280scbl7NrySTtrds1QHZW8NVpXmSrFV0m+p1Kr5OK9Hjx8ZpwcmflT1Xyr+GZDRa6q4KgHOElbZzNOinO/CJCgWSwnssZssziEAoO0QBukhBowJ/4+iWmmCZwrzcIOF+CdoEo2Rs9NSVjIWSVjJXSxoIIoFMgIQITQoAgkaxGYQQhBIHJg5ISpKDfTfsc24MVs9rSR2lE5H+WhPiIPmus2nsqnWaRUaHA8CJC+efYxvF+FxwY4/l1xkP8AcLtPzHmF9Luda3klqWaq5a8o3h9nNO5ouczoD9Db5Lz3aW4mJBMZnDyH8L6QxThEmPPzXhftJ9oIqF1DCm0w+oOMG4Z/9enNZXCY30tPLc7ec7UwopHs5Gce9BmPE81QcnJ5rHKuTTOg1WKeLcOPrcKu1FwTslJuMNi2uF7Hros9Ri58OVihjXN6jqssuP6VMvtfdZJnRp1w4W15FK4KNfamZmh++SUN1PklpuiU4fPqgAAiKiExPigPNC41pCxkJikXSwqIIwjCCQpXFMUhKZBKJKgHFQpgAoo1bPZ2xatZjn0w2GzYugmATbhw4wkFPC1ixzXNsWkOHiDK+tdztp9vg6LzxaJ8vsL5GaJIjivpDcLHfh9kdrUMNZTzH0/hL2pxzPtj35c1xwVB0SPznCxg6MB4SLnpHNeMues+08e+vVqVn+9UcXHpPDyEDyVUlKRVqFyIKREJpMUspggAgwQKJUQEY4i4V6nWDhfVUQi0wUspsTpsMyOaPUKvTfITNcstL2uNdPmEl0rXXHkmznkPVTpTWwlcmJSroZI0IwiAgUFSuWMJiUrU4RkFCggHar2G2rUYzI02vHK99FNj4AVqgaXBjdXOPAeoSbRwXZVHUyQcvEaH708kgXANBdlyySWweUG/qvZN/cX+G2JRoizqxa0+GWfiAvMtzcAKuJpATr3vXQeS7b25YmHYekNGgn5R9VFvq0vGdbeUooKStEoUWoQoAgHCDioFCEgUlQlBFAEIpQVEGZhhWGHkqwVikVORxnlTOfsINKUvKhcVSgFHKNC1ZiSkcU5WNyIlEqKATCFQBRXti4htOqHPAIGk85H0lAYKFVzDLSQdEQC51zBMkk9ASfqr+38U2rVzNgm+YgWN7cTNvDhZUaVEucOunhzS/oekexnZeauapFmib8/ufRa/2y4jNjAOTfq4fQL0j2b7K/D4M1HCHVBm8ANF43v3ju1xlU8Aco/xt85WOHd21vWOnPRZKAmSrdmJCgKhQKAeUeCREJApURKgCYCEQpCaEjiQstMrFKLSlTWgUkhEKAKFxVOqaFIuiVozKUhTlKUyKgmJQQTNhMM6o4MZqY+JAv5kLJtPZ7qD8j4mAQRMEHxAMgyDbUFJg8U6k8PbEhHG4x1V2Z2ug6DkJQGFdl7PN33YmuyfdETPIH5DVc1s2garms5fd19CezzYQw9DMR33i3QHSVlyX4XhPltN4K7aGFqOEBrGOjwY2B8YXzFi6mZxOtzc8V7n7YtrhmFNNpgvcxnkO8fi0BeEEpccVmQhCEUCVsyBQqIFBnYoQgES1AImlCUEA8pkrU0pGCMIlBI4zMdZMCOnosVNNPgpqoxnUJXlZMNTzP7xyg6nkFMYxodDTI6rRnSGm6Jgxzi3qkVl2PeW5ZMWtwMaW5rHQrub7pgoJjhZMEWh7S6IBvIkeBCRwJSZUBstvPpl/wCXFrGBlkcCRwMLXtIg2702M6Dw9EkcFbpYb8wMkG4Ei4PgUe0DuPZvsXM8OcOR/YL299cU2AHgJPS37CPNcVuXhW0qbSQJIHqf4n1VjeTbQZTe8mBHPl9gBce7bv7dMmo829qm0u0qtbOhJPj9krhyVY2vizVqOe43J9FUcV04TUYZXdSVEGlNKtIIKIIBkQg0oygxSwjKAQEKZhSlFqDOgooFJnaiHJUJSM1UQbHksRRcgrTUhdJuZupVx9Y06ZDWtGapUIkMGgtxJOgngeS0WFolzmtaJc4hrRzc4wB5khfSe5WwWYHDNo5gah79ZwaDmeeXHKIAH9qXuJGl2X7JMFSvWdUruAmHHK3yay8eJK3VfcjZpZDcLQEzfIJ/5a+a2+OxURB7xgNg3vxjgq9Zoc7s2EwyMz5Mk6xyH3pCjk5JhF44XJ8+b87puwNaAc1J5JpuvIH+13Uc+MLX7u0M1dohfQ2091cPXEVqecf1EmPDktC72c4emc2HLqbuR74/8voua/lSzWm3+e76paGIDG+AgR8T9F5rvvt3tXdmw91pvyJ/Yfuur3rbXoUy1zbnuhzdIOtuBXmD8M8n3T5X+9FXDq9o5ZZ0pkJHhbOjsLEP92k7zhv/ALEK43dGv+vIzxdPyEfFdW2DnwEwC6vD7otkZqpd/YAOXEzzCp7x7tmg1tRmY0nWOaJY7kY4HnztyRLsac8VAFIUTIQgUxKUoNAoopKAiYFKEQg4ZREI5UjQFFNTpTOlhJSpGxvQCJUCpNb7cmlmx+FHKsx3/A55PTuyvpDEODWyXBrf1E8SeQ4/9Lxf2S7OZmfial8ktYNORcfiB5Fej1azqziQfDoFHlpUhsXtIdrSgENDpJOp/u+NvFZdkYvMSZuS6fUrk96NpCmQGGSwyTzcefQBPsLarXaHW487rj59108Fm3o3brDXqh4IaQDFj14LRtxhI1WsxuJfTOaHH+2/wC5vHTrkmlbb21C0GnjKZAOlRolh8/0nxXOUto0wWNpHtLgEC8N5zFoHNdDid7qWUtqcRBDh9CEdxcZRxBr4fK3u9+mI1YbOA8HZT/mtuLHeU+GfLfR3NtbyAY8zPGInvd4g9QOOvmsLg7QNaPESR8Rw+fRdlUdQBIDQC0mQWmbam/DUT0VLEV2foBP+McBp6r0NPO05pmGquuSW2jl6fD4q9TwTXNdTqHMx4Ic03vzk35/Dkth2bnRlZr96feqSngKpuRAnlBsQRx8bReeCNB4/vFsR2GqFplzD/pv/ANw1v/UFqYXtO2tjtq0nMqCeR4g9DFjyXlG3Njuwz8pOZp91w0PjyPROUq1qiIRTGiqIwoUBAEWhAJwZSAQs9bESAP8Ar719ViKWUtGZtQjTjqhmSqQmaEoNbJgIuQhNLvd29u06FNtMuEcgdTc948Lk6Le4veyGQyATwAgAfMryYk8ysjq7iILj6qLjRK6zFbRLiSTrM/stbhduGk8ZbtmT58uq0n4h0RJhI1T+qa1Tmdl3Hrext4GVRZ2vkrbtovpmQ17h/T3vgvI8JXcwyCf3XabEx7qjYZWa13Jw/lcnLw3Huezs4ubfTfbS3pa4EOoO8TTI+YXK7P3i/D4yniAMrWPBcBxYbOAA/pJWfa1LHHNIDmjQtcII8yCuRxtB7TLx6EH5LThwm97HNyamtPprEYDDuiuA1zXgODwbEOAg25iFVbWw7QCA3yBdwnlpEfBcb7Ft5RVovwFcyWAuozxpn3m/4k26OHJd7V2UxonveZJECOQ6Behrc3HDKqO2rTAkRHDQAiwmTwuPVa/FY1zg7I06WytLibTYD06myt43GYSgCatSiwGIL3AHr3XGTfouR217T8KwZaAdVIkd0FjPV0GPAKdfdPbbVcC8955gQdSPlFtOfE6riN7fw1IHO5ry8R2Yu6RMO/pjmuf2zvxia8gEUmngzX/lr6Quac4kkkkk6k3J81nrvZ+5OKMIgKQmQIJoQIQAUCigCAYlBEBCEGiCcBHKgGypSxZwgVQsYgxN2asN0SlCdKmRM1qzBAJHoQxGkCCCCRcXB0WUaBIUy0sYrHvktbVc5vAm0qlUc52pJ8U4UUySfCrbfepgcXUovbUpOLHtPdc3USCOPQrZY/erG1rVMVWI5BxYPRkBawqBUnTE8kmSZJ4m59VMizBMEj0qlpTNYsxT8ki0r5UCxWuKQ/ug9K+UqFqsKIPTAGKFizt1ROoSPxYMqAYrKy0/v4JbGlTs0eyKtIFCtP/Z"/>
          <p:cNvSpPr>
            <a:spLocks noChangeAspect="1" noChangeArrowheads="1"/>
          </p:cNvSpPr>
          <p:nvPr/>
        </p:nvSpPr>
        <p:spPr bwMode="auto">
          <a:xfrm>
            <a:off x="155575" y="-1790700"/>
            <a:ext cx="303847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22" name="Picture 14" descr="http://upload.wikimedia.org/wikipedia/commons/6/6a/Johann_Sebastian_Bach.jpg"/>
          <p:cNvPicPr>
            <a:picLocks noChangeAspect="1" noChangeArrowheads="1"/>
          </p:cNvPicPr>
          <p:nvPr/>
        </p:nvPicPr>
        <p:blipFill>
          <a:blip r:embed="rId5" cstate="print"/>
          <a:srcRect/>
          <a:stretch>
            <a:fillRect/>
          </a:stretch>
        </p:blipFill>
        <p:spPr bwMode="auto">
          <a:xfrm>
            <a:off x="533400" y="4419600"/>
            <a:ext cx="1066799" cy="1314270"/>
          </a:xfrm>
          <a:prstGeom prst="rect">
            <a:avLst/>
          </a:prstGeom>
          <a:noFill/>
        </p:spPr>
      </p:pic>
      <p:pic>
        <p:nvPicPr>
          <p:cNvPr id="43024" name="Picture 16" descr="http://www.aug.edu/%7Ecshotwel/music15.jpg"/>
          <p:cNvPicPr>
            <a:picLocks noChangeAspect="1" noChangeArrowheads="1"/>
          </p:cNvPicPr>
          <p:nvPr/>
        </p:nvPicPr>
        <p:blipFill>
          <a:blip r:embed="rId6" cstate="print"/>
          <a:srcRect/>
          <a:stretch>
            <a:fillRect/>
          </a:stretch>
        </p:blipFill>
        <p:spPr bwMode="auto">
          <a:xfrm>
            <a:off x="5867399" y="2057400"/>
            <a:ext cx="1612415" cy="2133600"/>
          </a:xfrm>
          <a:prstGeom prst="rect">
            <a:avLst/>
          </a:prstGeom>
          <a:noFill/>
        </p:spPr>
      </p:pic>
      <p:pic>
        <p:nvPicPr>
          <p:cNvPr id="43026" name="Picture 18" descr="http://www.newsgeneration.com/newsgenwp/wp-content/uploads/2013/01/country-music.jpg"/>
          <p:cNvPicPr>
            <a:picLocks noChangeAspect="1" noChangeArrowheads="1"/>
          </p:cNvPicPr>
          <p:nvPr/>
        </p:nvPicPr>
        <p:blipFill>
          <a:blip r:embed="rId7" cstate="print"/>
          <a:srcRect/>
          <a:stretch>
            <a:fillRect/>
          </a:stretch>
        </p:blipFill>
        <p:spPr bwMode="auto">
          <a:xfrm>
            <a:off x="5867400" y="4648200"/>
            <a:ext cx="1676400" cy="11567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animEffect transition="in" filter="blinds(horizontal)">
                                      <p:cBhvr>
                                        <p:cTn id="13" dur="500"/>
                                        <p:tgtEl>
                                          <p:spTgt spid="6">
                                            <p:txEl>
                                              <p:pRg st="9" end="9"/>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3024"/>
                                        </p:tgtEl>
                                        <p:attrNameLst>
                                          <p:attrName>style.visibility</p:attrName>
                                        </p:attrNameLst>
                                      </p:cBhvr>
                                      <p:to>
                                        <p:strVal val="visible"/>
                                      </p:to>
                                    </p:set>
                                    <p:animEffect transition="in" filter="blinds(horizontal)">
                                      <p:cBhvr>
                                        <p:cTn id="16" dur="500"/>
                                        <p:tgtEl>
                                          <p:spTgt spid="43024"/>
                                        </p:tgtEl>
                                      </p:cBhvr>
                                    </p:animEffect>
                                  </p:childTnLst>
                                </p:cTn>
                              </p:par>
                              <p:par>
                                <p:cTn id="17" presetID="3" presetClass="entr" presetSubtype="10" fill="hold" nodeType="withEffect">
                                  <p:stCondLst>
                                    <p:cond delay="0"/>
                                  </p:stCondLst>
                                  <p:childTnLst>
                                    <p:set>
                                      <p:cBhvr>
                                        <p:cTn id="18" dur="1" fill="hold">
                                          <p:stCondLst>
                                            <p:cond delay="0"/>
                                          </p:stCondLst>
                                        </p:cTn>
                                        <p:tgtEl>
                                          <p:spTgt spid="43026"/>
                                        </p:tgtEl>
                                        <p:attrNameLst>
                                          <p:attrName>style.visibility</p:attrName>
                                        </p:attrNameLst>
                                      </p:cBhvr>
                                      <p:to>
                                        <p:strVal val="visible"/>
                                      </p:to>
                                    </p:set>
                                    <p:animEffect transition="in" filter="blinds(horizontal)">
                                      <p:cBhvr>
                                        <p:cTn id="19" dur="500"/>
                                        <p:tgtEl>
                                          <p:spTgt spid="43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a:bodyPr>
          <a:lstStyle/>
          <a:p>
            <a:r>
              <a:rPr lang="en-US" sz="2400" dirty="0" smtClean="0"/>
              <a:t>“The way waves combine when they overlap and the apparent bending and spreading of waves that occurs when waves encounter an obstruction”</a:t>
            </a:r>
          </a:p>
          <a:p>
            <a:endParaRPr lang="en-US" sz="2400" dirty="0"/>
          </a:p>
        </p:txBody>
      </p:sp>
      <p:sp>
        <p:nvSpPr>
          <p:cNvPr id="3" name="Title 2"/>
          <p:cNvSpPr>
            <a:spLocks noGrp="1"/>
          </p:cNvSpPr>
          <p:nvPr>
            <p:ph type="title"/>
          </p:nvPr>
        </p:nvSpPr>
        <p:spPr>
          <a:xfrm>
            <a:off x="457200" y="0"/>
            <a:ext cx="8229600" cy="1143000"/>
          </a:xfrm>
        </p:spPr>
        <p:txBody>
          <a:bodyPr/>
          <a:lstStyle/>
          <a:p>
            <a:r>
              <a:rPr lang="en-US" dirty="0" smtClean="0"/>
              <a:t>Diffraction </a:t>
            </a:r>
            <a:r>
              <a:rPr lang="en-US" sz="2000" dirty="0" smtClean="0"/>
              <a:t>(</a:t>
            </a:r>
            <a:r>
              <a:rPr lang="en-US" sz="2000" dirty="0" err="1" smtClean="0"/>
              <a:t>Barad</a:t>
            </a:r>
            <a:r>
              <a:rPr lang="en-US" sz="2000" dirty="0" smtClean="0"/>
              <a:t>, 2007)</a:t>
            </a:r>
            <a:endParaRPr lang="en-US" sz="2000" dirty="0"/>
          </a:p>
        </p:txBody>
      </p:sp>
      <p:pic>
        <p:nvPicPr>
          <p:cNvPr id="31746" name="Picture 2" descr="http://academic.greensboroday.org/%7Eregesterj/potl/Waves/DiffractionInterference/oceanwavediffraction.jpg"/>
          <p:cNvPicPr>
            <a:picLocks noChangeAspect="1" noChangeArrowheads="1"/>
          </p:cNvPicPr>
          <p:nvPr/>
        </p:nvPicPr>
        <p:blipFill>
          <a:blip r:embed="rId2" cstate="print"/>
          <a:srcRect/>
          <a:stretch>
            <a:fillRect/>
          </a:stretch>
        </p:blipFill>
        <p:spPr bwMode="auto">
          <a:xfrm>
            <a:off x="1212337" y="2286000"/>
            <a:ext cx="6864863" cy="4572000"/>
          </a:xfrm>
          <a:prstGeom prst="rect">
            <a:avLst/>
          </a:prstGeom>
          <a:noFill/>
        </p:spPr>
      </p:pic>
      <p:sp>
        <p:nvSpPr>
          <p:cNvPr id="5" name="TextBox 4"/>
          <p:cNvSpPr txBox="1"/>
          <p:nvPr/>
        </p:nvSpPr>
        <p:spPr>
          <a:xfrm>
            <a:off x="2438400" y="5181600"/>
            <a:ext cx="4343400" cy="584775"/>
          </a:xfrm>
          <a:prstGeom prst="rect">
            <a:avLst/>
          </a:prstGeom>
          <a:solidFill>
            <a:schemeClr val="bg1"/>
          </a:solidFill>
        </p:spPr>
        <p:txBody>
          <a:bodyPr wrap="square" rtlCol="0">
            <a:spAutoFit/>
          </a:bodyPr>
          <a:lstStyle/>
          <a:p>
            <a:pPr algn="ctr"/>
            <a:r>
              <a:rPr lang="en-US" sz="3200" b="1" dirty="0" smtClean="0"/>
              <a:t>“intra-action”</a:t>
            </a:r>
            <a:endParaRPr lang="en-US" sz="3200" b="1" dirty="0"/>
          </a:p>
        </p:txBody>
      </p:sp>
      <p:sp>
        <p:nvSpPr>
          <p:cNvPr id="6" name="TextBox 5"/>
          <p:cNvSpPr txBox="1"/>
          <p:nvPr/>
        </p:nvSpPr>
        <p:spPr>
          <a:xfrm>
            <a:off x="1295400" y="5105400"/>
            <a:ext cx="6705600" cy="1569660"/>
          </a:xfrm>
          <a:prstGeom prst="rect">
            <a:avLst/>
          </a:prstGeom>
          <a:solidFill>
            <a:schemeClr val="bg1"/>
          </a:solidFill>
        </p:spPr>
        <p:txBody>
          <a:bodyPr wrap="square" rtlCol="0">
            <a:spAutoFit/>
          </a:bodyPr>
          <a:lstStyle/>
          <a:p>
            <a:pPr algn="ctr"/>
            <a:r>
              <a:rPr lang="en-US" sz="3200" b="1" dirty="0" smtClean="0"/>
              <a:t>“</a:t>
            </a:r>
            <a:r>
              <a:rPr lang="en-US" sz="3200" dirty="0" smtClean="0"/>
              <a:t>”Subject and object do not preexist as such, but emerge through intra-actions.</a:t>
            </a:r>
            <a:r>
              <a:rPr lang="en-US" sz="3200" b="1" dirty="0" smtClean="0"/>
              <a:t>”</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1746"/>
                                        </p:tgtEl>
                                        <p:attrNameLst>
                                          <p:attrName>style.visibility</p:attrName>
                                        </p:attrNameLst>
                                      </p:cBhvr>
                                      <p:to>
                                        <p:strVal val="visible"/>
                                      </p:to>
                                    </p:set>
                                    <p:animEffect transition="in" filter="blinds(horizontal)">
                                      <p:cBhvr>
                                        <p:cTn id="10" dur="500"/>
                                        <p:tgtEl>
                                          <p:spTgt spid="3174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229600" cy="1143000"/>
          </a:xfrm>
        </p:spPr>
        <p:txBody>
          <a:bodyPr/>
          <a:lstStyle/>
          <a:p>
            <a:r>
              <a:rPr lang="en-US" dirty="0" smtClean="0"/>
              <a:t>Timescale of Observation</a:t>
            </a:r>
            <a:endParaRPr lang="en-US" dirty="0"/>
          </a:p>
        </p:txBody>
      </p:sp>
      <p:pic>
        <p:nvPicPr>
          <p:cNvPr id="34818" name="Picture 2" descr="https://encrypted-tbn2.gstatic.com/images?q=tbn:ANd9GcSLwy7nS7PhuyWjW5uj0YIuyeMjwuhplguwzlQ6ioauaFjZbGH2MQ"/>
          <p:cNvPicPr>
            <a:picLocks noChangeAspect="1" noChangeArrowheads="1"/>
          </p:cNvPicPr>
          <p:nvPr/>
        </p:nvPicPr>
        <p:blipFill>
          <a:blip r:embed="rId2" cstate="print"/>
          <a:srcRect/>
          <a:stretch>
            <a:fillRect/>
          </a:stretch>
        </p:blipFill>
        <p:spPr bwMode="auto">
          <a:xfrm>
            <a:off x="3048000" y="2483089"/>
            <a:ext cx="2971800" cy="2927111"/>
          </a:xfrm>
          <a:prstGeom prst="rect">
            <a:avLst/>
          </a:prstGeom>
          <a:noFill/>
        </p:spPr>
      </p:pic>
      <p:pic>
        <p:nvPicPr>
          <p:cNvPr id="34820" name="Picture 4" descr="http://natnotes.com/wp-content/uploads/misc/stopwatch.jpg"/>
          <p:cNvPicPr>
            <a:picLocks noChangeAspect="1" noChangeArrowheads="1"/>
          </p:cNvPicPr>
          <p:nvPr/>
        </p:nvPicPr>
        <p:blipFill>
          <a:blip r:embed="rId3" cstate="print"/>
          <a:srcRect/>
          <a:stretch>
            <a:fillRect/>
          </a:stretch>
        </p:blipFill>
        <p:spPr bwMode="auto">
          <a:xfrm>
            <a:off x="0" y="3762374"/>
            <a:ext cx="2990850" cy="3171826"/>
          </a:xfrm>
          <a:prstGeom prst="rect">
            <a:avLst/>
          </a:prstGeom>
          <a:noFill/>
        </p:spPr>
      </p:pic>
      <p:pic>
        <p:nvPicPr>
          <p:cNvPr id="34822" name="Picture 6" descr="http://www.ccsu.edu/uploaded/websites/college_readiness_programs/LAACCSU/Calendar2.jpg"/>
          <p:cNvPicPr>
            <a:picLocks noChangeAspect="1" noChangeArrowheads="1"/>
          </p:cNvPicPr>
          <p:nvPr/>
        </p:nvPicPr>
        <p:blipFill>
          <a:blip r:embed="rId4" cstate="print"/>
          <a:srcRect/>
          <a:stretch>
            <a:fillRect/>
          </a:stretch>
        </p:blipFill>
        <p:spPr bwMode="auto">
          <a:xfrm>
            <a:off x="6096001" y="1219200"/>
            <a:ext cx="3047999" cy="304799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history.vt.edu/Barrow/Hist3144/readings/barrow/068*.jpeg"/>
          <p:cNvPicPr>
            <a:picLocks noChangeAspect="1" noChangeArrowheads="1"/>
          </p:cNvPicPr>
          <p:nvPr/>
        </p:nvPicPr>
        <p:blipFill>
          <a:blip r:embed="rId2" cstate="print"/>
          <a:srcRect/>
          <a:stretch>
            <a:fillRect/>
          </a:stretch>
        </p:blipFill>
        <p:spPr bwMode="auto">
          <a:xfrm>
            <a:off x="0" y="838200"/>
            <a:ext cx="9234742" cy="6172200"/>
          </a:xfrm>
          <a:prstGeom prst="rect">
            <a:avLst/>
          </a:prstGeom>
          <a:noFill/>
        </p:spPr>
      </p:pic>
      <p:sp>
        <p:nvSpPr>
          <p:cNvPr id="3" name="TextBox 2"/>
          <p:cNvSpPr txBox="1"/>
          <p:nvPr/>
        </p:nvSpPr>
        <p:spPr>
          <a:xfrm>
            <a:off x="304800" y="228600"/>
            <a:ext cx="8458200" cy="461665"/>
          </a:xfrm>
          <a:prstGeom prst="rect">
            <a:avLst/>
          </a:prstGeom>
          <a:noFill/>
        </p:spPr>
        <p:txBody>
          <a:bodyPr wrap="square" rtlCol="0">
            <a:spAutoFit/>
          </a:bodyPr>
          <a:lstStyle/>
          <a:p>
            <a:pPr algn="ctr"/>
            <a:r>
              <a:rPr lang="en-US" sz="2400" dirty="0" smtClean="0"/>
              <a:t>“The Oxbow” (1836) by Thomas Cole</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15000"/>
            <a:ext cx="5562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Miya-daiko"/>
          <p:cNvPicPr>
            <a:picLocks noChangeAspect="1" noChangeArrowheads="1"/>
          </p:cNvPicPr>
          <p:nvPr/>
        </p:nvPicPr>
        <p:blipFill>
          <a:blip r:embed="rId2" cstate="print"/>
          <a:srcRect/>
          <a:stretch>
            <a:fillRect/>
          </a:stretch>
        </p:blipFill>
        <p:spPr bwMode="auto">
          <a:xfrm>
            <a:off x="1143000" y="3209925"/>
            <a:ext cx="2181225" cy="3267075"/>
          </a:xfrm>
          <a:prstGeom prst="rect">
            <a:avLst/>
          </a:prstGeom>
          <a:noFill/>
        </p:spPr>
      </p:pic>
      <p:pic>
        <p:nvPicPr>
          <p:cNvPr id="1026" name="Picture 2" descr="http://classicalmusicofyesterday.com/wp-content/uploads/2013/03/mmw_classical_020211.jpg"/>
          <p:cNvPicPr>
            <a:picLocks noChangeAspect="1" noChangeArrowheads="1"/>
          </p:cNvPicPr>
          <p:nvPr/>
        </p:nvPicPr>
        <p:blipFill>
          <a:blip r:embed="rId3" cstate="print"/>
          <a:srcRect/>
          <a:stretch>
            <a:fillRect/>
          </a:stretch>
        </p:blipFill>
        <p:spPr bwMode="auto">
          <a:xfrm>
            <a:off x="228601" y="228600"/>
            <a:ext cx="2860394" cy="1981200"/>
          </a:xfrm>
          <a:prstGeom prst="rect">
            <a:avLst/>
          </a:prstGeom>
          <a:noFill/>
        </p:spPr>
      </p:pic>
      <p:sp>
        <p:nvSpPr>
          <p:cNvPr id="3" name="Right Arrow 2"/>
          <p:cNvSpPr/>
          <p:nvPr/>
        </p:nvSpPr>
        <p:spPr>
          <a:xfrm>
            <a:off x="3505200" y="228600"/>
            <a:ext cx="2971800" cy="2590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Primarily Change-Oriented</a:t>
            </a:r>
            <a:endParaRPr lang="en-US" sz="2800" dirty="0"/>
          </a:p>
        </p:txBody>
      </p:sp>
      <p:pic>
        <p:nvPicPr>
          <p:cNvPr id="1028" name="Picture 4" descr="Miya-daiko"/>
          <p:cNvPicPr>
            <a:picLocks noChangeAspect="1" noChangeArrowheads="1"/>
          </p:cNvPicPr>
          <p:nvPr/>
        </p:nvPicPr>
        <p:blipFill>
          <a:blip r:embed="rId2" cstate="print"/>
          <a:srcRect/>
          <a:stretch>
            <a:fillRect/>
          </a:stretch>
        </p:blipFill>
        <p:spPr bwMode="auto">
          <a:xfrm>
            <a:off x="6553200" y="-152400"/>
            <a:ext cx="2181225" cy="3267075"/>
          </a:xfrm>
          <a:prstGeom prst="rect">
            <a:avLst/>
          </a:prstGeom>
          <a:noFill/>
        </p:spPr>
      </p:pic>
      <p:pic>
        <p:nvPicPr>
          <p:cNvPr id="1032" name="Picture 8" descr="Miya-daiko"/>
          <p:cNvPicPr>
            <a:picLocks noChangeAspect="1" noChangeArrowheads="1"/>
          </p:cNvPicPr>
          <p:nvPr/>
        </p:nvPicPr>
        <p:blipFill>
          <a:blip r:embed="rId2" cstate="print"/>
          <a:srcRect/>
          <a:stretch>
            <a:fillRect/>
          </a:stretch>
        </p:blipFill>
        <p:spPr bwMode="auto">
          <a:xfrm>
            <a:off x="6429375" y="3133725"/>
            <a:ext cx="2181225" cy="3267075"/>
          </a:xfrm>
          <a:prstGeom prst="rect">
            <a:avLst/>
          </a:prstGeom>
          <a:noFill/>
        </p:spPr>
      </p:pic>
      <p:sp>
        <p:nvSpPr>
          <p:cNvPr id="8" name="Right Arrow 7"/>
          <p:cNvSpPr/>
          <p:nvPr/>
        </p:nvSpPr>
        <p:spPr>
          <a:xfrm>
            <a:off x="3505200" y="3352800"/>
            <a:ext cx="2971800" cy="2514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Primarily Traditional</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linds(horizontal)">
                                      <p:cBhvr>
                                        <p:cTn id="7" dur="500"/>
                                        <p:tgtEl>
                                          <p:spTgt spid="10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blinds(horizontal)">
                                      <p:cBhvr>
                                        <p:cTn id="13"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Focus of One’s Attention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914400" y="-1"/>
            <a:ext cx="7391400" cy="69140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Lauren\Dropbox\Camera Uploads\2013-07-22 01.18.25.jpg"/>
          <p:cNvPicPr>
            <a:picLocks noChangeAspect="1" noChangeArrowheads="1"/>
          </p:cNvPicPr>
          <p:nvPr/>
        </p:nvPicPr>
        <p:blipFill>
          <a:blip r:embed="rId2" cstate="print"/>
          <a:srcRect/>
          <a:stretch>
            <a:fillRect/>
          </a:stretch>
        </p:blipFill>
        <p:spPr bwMode="auto">
          <a:xfrm>
            <a:off x="762000" y="-1"/>
            <a:ext cx="7647057" cy="714269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Lauren\Dropbox\Camera Uploads\2013-07-22 01.17.05.jpg"/>
          <p:cNvPicPr>
            <a:picLocks noChangeAspect="1" noChangeArrowheads="1"/>
          </p:cNvPicPr>
          <p:nvPr/>
        </p:nvPicPr>
        <p:blipFill>
          <a:blip r:embed="rId2" cstate="print"/>
          <a:srcRect/>
          <a:stretch>
            <a:fillRect/>
          </a:stretch>
        </p:blipFill>
        <p:spPr bwMode="auto">
          <a:xfrm>
            <a:off x="836709" y="-1676400"/>
            <a:ext cx="7240491" cy="965174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very nature of change and the possibilities for change changes in an ongoing fashion as part of the world’s intra-active dynamism”</a:t>
            </a:r>
            <a:r>
              <a:rPr lang="en-US" sz="2800" dirty="0" smtClean="0"/>
              <a:t> </a:t>
            </a:r>
            <a:r>
              <a:rPr lang="en-US" sz="2000" dirty="0" smtClean="0"/>
              <a:t>(</a:t>
            </a:r>
            <a:r>
              <a:rPr lang="en-US" sz="2000" dirty="0" err="1" smtClean="0"/>
              <a:t>Barad</a:t>
            </a:r>
            <a:r>
              <a:rPr lang="en-US" sz="2000" dirty="0" smtClean="0"/>
              <a:t>, 2007)</a:t>
            </a:r>
          </a:p>
          <a:p>
            <a:endParaRPr lang="en-US" sz="1200" dirty="0" smtClean="0"/>
          </a:p>
          <a:p>
            <a:r>
              <a:rPr lang="en-US" dirty="0" smtClean="0"/>
              <a:t>An “innovative” musical practice devoid of context does not exist</a:t>
            </a:r>
            <a:endParaRPr lang="en-US" dirty="0"/>
          </a:p>
        </p:txBody>
      </p:sp>
      <p:sp>
        <p:nvSpPr>
          <p:cNvPr id="3" name="Title 2"/>
          <p:cNvSpPr>
            <a:spLocks noGrp="1"/>
          </p:cNvSpPr>
          <p:nvPr>
            <p:ph type="title"/>
          </p:nvPr>
        </p:nvSpPr>
        <p:spPr/>
        <p:txBody>
          <a:bodyPr/>
          <a:lstStyle/>
          <a:p>
            <a:r>
              <a:rPr lang="en-US" dirty="0" smtClean="0"/>
              <a:t>Integrated, Evolving Processes</a:t>
            </a:r>
            <a:endParaRPr lang="en-US" dirty="0"/>
          </a:p>
        </p:txBody>
      </p:sp>
      <p:pic>
        <p:nvPicPr>
          <p:cNvPr id="35842" name="Picture 2" descr="http://www.alyciadarby.com/wp-content/uploads/2013/07/change.png"/>
          <p:cNvPicPr>
            <a:picLocks noChangeAspect="1" noChangeArrowheads="1"/>
          </p:cNvPicPr>
          <p:nvPr/>
        </p:nvPicPr>
        <p:blipFill>
          <a:blip r:embed="rId2" cstate="print"/>
          <a:srcRect/>
          <a:stretch>
            <a:fillRect/>
          </a:stretch>
        </p:blipFill>
        <p:spPr bwMode="auto">
          <a:xfrm>
            <a:off x="4705786" y="4191000"/>
            <a:ext cx="4438214"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254691"/>
          </a:xfrm>
        </p:spPr>
        <p:txBody>
          <a:bodyPr>
            <a:normAutofit/>
          </a:bodyPr>
          <a:lstStyle/>
          <a:p>
            <a:r>
              <a:rPr lang="en-US" sz="3200" dirty="0" smtClean="0"/>
              <a:t>“Reality is an ongoing dynamic of intra-activity” </a:t>
            </a:r>
            <a:r>
              <a:rPr lang="en-US" sz="2000" dirty="0" smtClean="0"/>
              <a:t>(</a:t>
            </a:r>
            <a:r>
              <a:rPr lang="en-US" sz="2000" dirty="0" err="1" smtClean="0"/>
              <a:t>Barad</a:t>
            </a:r>
            <a:r>
              <a:rPr lang="en-US" sz="2000" dirty="0" smtClean="0"/>
              <a:t>, 2007)</a:t>
            </a:r>
          </a:p>
          <a:p>
            <a:endParaRPr lang="en-US" sz="3200" dirty="0" smtClean="0"/>
          </a:p>
        </p:txBody>
      </p:sp>
      <p:sp>
        <p:nvSpPr>
          <p:cNvPr id="3" name="Title 2"/>
          <p:cNvSpPr>
            <a:spLocks noGrp="1"/>
          </p:cNvSpPr>
          <p:nvPr>
            <p:ph type="title"/>
          </p:nvPr>
        </p:nvSpPr>
        <p:spPr/>
        <p:txBody>
          <a:bodyPr>
            <a:normAutofit fontScale="90000"/>
          </a:bodyPr>
          <a:lstStyle/>
          <a:p>
            <a:pPr algn="ctr"/>
            <a:r>
              <a:rPr lang="en-US" dirty="0" smtClean="0"/>
              <a:t>Tradition and Change in </a:t>
            </a:r>
            <a:br>
              <a:rPr lang="en-US" dirty="0" smtClean="0"/>
            </a:br>
            <a:r>
              <a:rPr lang="en-US" dirty="0" smtClean="0"/>
              <a:t>Music Education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Lauren\Pictures\P7221720.JPG"/>
          <p:cNvPicPr>
            <a:picLocks noChangeAspect="1" noChangeArrowheads="1"/>
          </p:cNvPicPr>
          <p:nvPr/>
        </p:nvPicPr>
        <p:blipFill>
          <a:blip r:embed="rId2" cstate="print"/>
          <a:srcRect/>
          <a:stretch>
            <a:fillRect/>
          </a:stretch>
        </p:blipFill>
        <p:spPr bwMode="auto">
          <a:xfrm>
            <a:off x="3352800" y="2514600"/>
            <a:ext cx="5791200" cy="4343400"/>
          </a:xfrm>
          <a:prstGeom prst="rect">
            <a:avLst/>
          </a:prstGeom>
          <a:noFill/>
        </p:spPr>
      </p:pic>
      <p:pic>
        <p:nvPicPr>
          <p:cNvPr id="1029" name="Picture 5" descr="C:\Users\Lauren\Pictures\P7221636.JPG"/>
          <p:cNvPicPr>
            <a:picLocks noChangeAspect="1" noChangeArrowheads="1"/>
          </p:cNvPicPr>
          <p:nvPr/>
        </p:nvPicPr>
        <p:blipFill>
          <a:blip r:embed="rId3" cstate="print"/>
          <a:srcRect/>
          <a:stretch>
            <a:fillRect/>
          </a:stretch>
        </p:blipFill>
        <p:spPr bwMode="auto">
          <a:xfrm>
            <a:off x="0" y="2286000"/>
            <a:ext cx="3429000" cy="4572000"/>
          </a:xfrm>
          <a:prstGeom prst="rect">
            <a:avLst/>
          </a:prstGeom>
          <a:noFill/>
        </p:spPr>
      </p:pic>
      <p:pic>
        <p:nvPicPr>
          <p:cNvPr id="1026" name="Picture 2" descr="C:\Users\Lauren\Pictures\P7211570.JPG"/>
          <p:cNvPicPr>
            <a:picLocks noChangeAspect="1" noChangeArrowheads="1"/>
          </p:cNvPicPr>
          <p:nvPr/>
        </p:nvPicPr>
        <p:blipFill>
          <a:blip r:embed="rId4" cstate="print"/>
          <a:srcRect/>
          <a:stretch>
            <a:fillRect/>
          </a:stretch>
        </p:blipFill>
        <p:spPr bwMode="auto">
          <a:xfrm>
            <a:off x="4572000" y="0"/>
            <a:ext cx="4572000" cy="3429000"/>
          </a:xfrm>
          <a:prstGeom prst="rect">
            <a:avLst/>
          </a:prstGeom>
          <a:noFill/>
        </p:spPr>
      </p:pic>
      <p:pic>
        <p:nvPicPr>
          <p:cNvPr id="1027" name="Picture 3" descr="C:\Users\Lauren\Pictures\P7211577.JPG"/>
          <p:cNvPicPr>
            <a:picLocks noChangeAspect="1" noChangeArrowheads="1"/>
          </p:cNvPicPr>
          <p:nvPr/>
        </p:nvPicPr>
        <p:blipFill>
          <a:blip r:embed="rId5" cstate="print"/>
          <a:srcRect/>
          <a:stretch>
            <a:fillRect/>
          </a:stretch>
        </p:blipFill>
        <p:spPr bwMode="auto">
          <a:xfrm>
            <a:off x="0" y="0"/>
            <a:ext cx="4572000" cy="3429000"/>
          </a:xfrm>
          <a:prstGeom prst="rect">
            <a:avLst/>
          </a:prstGeom>
          <a:noFill/>
        </p:spPr>
      </p:pic>
      <p:sp>
        <p:nvSpPr>
          <p:cNvPr id="6" name="Rectangle 5"/>
          <p:cNvSpPr/>
          <p:nvPr/>
        </p:nvSpPr>
        <p:spPr>
          <a:xfrm>
            <a:off x="1676400" y="3276600"/>
            <a:ext cx="5410200" cy="523220"/>
          </a:xfrm>
          <a:prstGeom prst="rect">
            <a:avLst/>
          </a:prstGeom>
          <a:solidFill>
            <a:schemeClr val="bg1"/>
          </a:solidFill>
        </p:spPr>
        <p:txBody>
          <a:bodyPr wrap="square">
            <a:spAutoFit/>
          </a:bodyPr>
          <a:lstStyle/>
          <a:p>
            <a:pPr algn="ctr"/>
            <a:r>
              <a:rPr lang="en-US" sz="2800" dirty="0" smtClean="0"/>
              <a:t>Flourishing at the Confluence</a:t>
            </a:r>
          </a:p>
        </p:txBody>
      </p:sp>
      <p:sp>
        <p:nvSpPr>
          <p:cNvPr id="7" name="Rectangle 6"/>
          <p:cNvSpPr/>
          <p:nvPr/>
        </p:nvSpPr>
        <p:spPr>
          <a:xfrm>
            <a:off x="0" y="0"/>
            <a:ext cx="9144000" cy="954107"/>
          </a:xfrm>
          <a:prstGeom prst="rect">
            <a:avLst/>
          </a:prstGeom>
          <a:solidFill>
            <a:schemeClr val="bg1"/>
          </a:solidFill>
        </p:spPr>
        <p:txBody>
          <a:bodyPr wrap="square">
            <a:spAutoFit/>
          </a:bodyPr>
          <a:lstStyle/>
          <a:p>
            <a:pPr algn="ctr"/>
            <a:r>
              <a:rPr lang="en-US" sz="2800" dirty="0" smtClean="0"/>
              <a:t>In what confluence of tradition and change do </a:t>
            </a:r>
          </a:p>
          <a:p>
            <a:pPr algn="ctr"/>
            <a:r>
              <a:rPr lang="en-US" sz="2800" dirty="0" smtClean="0"/>
              <a:t>we and our students currently thrive?</a:t>
            </a:r>
          </a:p>
        </p:txBody>
      </p:sp>
      <p:sp>
        <p:nvSpPr>
          <p:cNvPr id="8" name="Rectangle 7"/>
          <p:cNvSpPr/>
          <p:nvPr/>
        </p:nvSpPr>
        <p:spPr>
          <a:xfrm>
            <a:off x="0" y="6334780"/>
            <a:ext cx="9144000" cy="523220"/>
          </a:xfrm>
          <a:prstGeom prst="rect">
            <a:avLst/>
          </a:prstGeom>
          <a:solidFill>
            <a:schemeClr val="bg1"/>
          </a:solidFill>
        </p:spPr>
        <p:txBody>
          <a:bodyPr wrap="square">
            <a:spAutoFit/>
          </a:bodyPr>
          <a:lstStyle/>
          <a:p>
            <a:pPr algn="ctr"/>
            <a:r>
              <a:rPr lang="en-US" sz="2800" dirty="0" smtClean="0"/>
              <a:t>In what other integrations might we also flourish?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0" y="1676400"/>
            <a:ext cx="7391400" cy="4330891"/>
          </a:xfrm>
        </p:spPr>
        <p:txBody>
          <a:bodyPr>
            <a:normAutofit/>
          </a:bodyPr>
          <a:lstStyle/>
          <a:p>
            <a:r>
              <a:rPr lang="en-US" sz="3200" dirty="0" smtClean="0"/>
              <a:t>Physical movement</a:t>
            </a:r>
          </a:p>
          <a:p>
            <a:endParaRPr lang="en-US" sz="3200" dirty="0" smtClean="0"/>
          </a:p>
          <a:p>
            <a:endParaRPr lang="en-US" sz="3200" dirty="0" smtClean="0"/>
          </a:p>
          <a:p>
            <a:r>
              <a:rPr lang="en-US" sz="3200" dirty="0" smtClean="0"/>
              <a:t>Change in flows</a:t>
            </a:r>
          </a:p>
          <a:p>
            <a:endParaRPr lang="en-US" sz="3200" dirty="0" smtClean="0"/>
          </a:p>
          <a:p>
            <a:endParaRPr lang="en-US" sz="3200" dirty="0" smtClean="0"/>
          </a:p>
          <a:p>
            <a:r>
              <a:rPr lang="en-US" sz="3200" dirty="0" smtClean="0"/>
              <a:t>Ripples of others</a:t>
            </a:r>
            <a:endParaRPr lang="en-US" sz="3200" dirty="0"/>
          </a:p>
        </p:txBody>
      </p:sp>
      <p:sp>
        <p:nvSpPr>
          <p:cNvPr id="3" name="Title 2"/>
          <p:cNvSpPr>
            <a:spLocks noGrp="1"/>
          </p:cNvSpPr>
          <p:nvPr>
            <p:ph type="title"/>
          </p:nvPr>
        </p:nvSpPr>
        <p:spPr/>
        <p:txBody>
          <a:bodyPr>
            <a:normAutofit fontScale="90000"/>
          </a:bodyPr>
          <a:lstStyle/>
          <a:p>
            <a:r>
              <a:rPr lang="en-US" dirty="0" smtClean="0"/>
              <a:t>Exploring Change and Tradition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Physical Movement</a:t>
            </a:r>
            <a:endParaRPr lang="en-US" dirty="0"/>
          </a:p>
        </p:txBody>
      </p:sp>
      <p:sp>
        <p:nvSpPr>
          <p:cNvPr id="37890" name="AutoShape 2" descr="data:image/jpeg;base64,/9j/4AAQSkZJRgABAQAAAQABAAD/2wCEAAkGBhIRERUTExQWEhUVGSIaGBcYGBgeHxwgGhgfIBseGBogHSYgIR0jHhsaIC8hIycpLC4sGB83NTAqNSYrLCkBCQoKDgwOGg8PGiokHyQ0LCwvLCwsLCwsLCwpLCwsLCwsLCwsLCwsLCwsLCwsLCwsLCwsLCksLCwsLCwsLCwsLP/AABEIAI8BYQMBIgACEQEDEQH/xAAbAAADAQEBAQEAAAAAAAAAAAAABQYEAwIHAf/EAEUQAAIBAgQCBAgNBAIBBAMAAAECAwARBAUSIQYxEyJBURQVMmFik9HSBxYjMzRSVHFzgZGxs0KCkrKhwSRDU3LhRKLw/8QAGAEBAQEBAQAAAAAAAAAAAAAAAAECAwT/xAAiEQACAgICAwEBAQEAAAAAAAAAAQIREjEhQQNRYSITcUL/2gAMAwEAAhEDEQA/APuNZ5sfGmvU1ujQO+x2U6rH/wDRv0ruzAC5NgO00hzfK4pzOTKo6WERC0jCxBk3IVhcfKD9KjA4TGoRcMOZG+3kmxsDzrwmZRtF0qtqTTquoLGxF/JALXsRta9RGZZMVk0qEn6WRWEhtaIDEmRtJv1TpbflfSLX5Ch4fyuLCk2kisYokIWwu0evU533Lax5+rWU2apDDLM+gxFzGxNjbrI6XIJBC61FyCpBte1t62DELe2oX5cx3X/beo+bhoEp8vGbM7eUBp1YhpQV2J1bgbMu6g37KPipEoLK8AfRGAQFB1RyO7kG97uG0/velv0KRYeELa+oWBte4591frTKObAfmO3lUDhuFLww74eEqiK0KsoQ6Y2Us3VI19fuOy2v2jXiOFU6MqsmHZmPWZrXPyKxqSTqJtpJtcHfyhvdb9CixixSNfSwbSSDYjYrzB84r106/WHO3Mc+776lIsoKBgjYZOkMuuzf++UZm2AuwKsN+dwfNWfE8JoSpWWHnIW3A3km1hxsSWAsvNTsOsLWq2yUW1FcPDY/rp/kPbR4bH9dP8h7a0Q9piFK6rjTvuduRsefnFeukHeP1qexeE1xiMtAypJ0gVn2frEhXFjYb3vvuo2pXLwiCykYiJVAF0A6t2BSYAahcGIqi38koDvyrLb6KUuK4ghjlETF9bcgIpSD/cFK7XF99u2twxC7HULHYbjfe2350nzzBrOLLMkfyUsYNxcGVQARY9lr0kThGNkYO8FyrhRswQuIgCNgP/SPJR5XabkrdjgsxOptZgb8txv936H9K/enXfrDY2O42PcaiU4dUYmTT0AjYq6vsDH8qXIiHY2wvyHWB3sRXrLuE0TSJJYXCujHUQ2vQJOswsBqJcHfUer5R2tLfotIsWxiAgF1BZtI3G7AEkfeACbeauhkA7R3VE4XhgAKGfDnTaxBHPopYyw6oAPyoP8AbYk86YS5T0wczSQB2ZmQob9GWgWMMpb+oWY3AGzW7LnVkKZJARcEEeavVIOGcEuGRw0kQ1sDZWWwsoW/JRvYdn686dxzq3ksG+4g0TB0or8ZwBcmw7zXHw2P66f5D21SHeiuHhsf10/yHto8Nj+un+Q9tAd6K4eGx/XT/Ie2jw2P66f5D20Bkl4kwquY2niDre6lxcWFzcfdTKkGcYYSmXTJH18M8Qu4HWblfzeek2dZC7alhmCxktoVZQCpaOMK+pgbFWWQ3FyNd97ms20Wi4oqKx/D5kWT5ZNbLNZuncdd3BgIty0rfl5JO1+decflEgcdE6aEfVGBNYr1kJG97AhWG2/WIuATUyfotFZiM3gjQSPKiITYMWABPcD+RrthcUkqB0YOrcmBuD9xqc8BIhwyh49UMhZrS22KyDqtbn1x2d9Yc+gcvG4Ib5SAAic3jAxA6S9vKDKRfvAsdgKtslFjPikj8tgt+825c6/YsQrXCsDbnY8r8qkcTgp5o7M0Udl026bVe0drt1bbtfbfYA8zYfsmVt0zOGjBbTaUTG6hdWoFOR1AgX85+qLm2KK5ZQSQCCV5juvyvXuomHKpYUAjkRzoC2M7eUYNJYsbny977ne/PavWM4e1hiJU6Ro3FzO9telBEQL2AUqx5bEk2uTS2KLSis6Y2OwvIn+Qr98Nj+un+Q9taId6K4eGx/XT/Ie2jw2P66f5D20B3orh4bH9dP8AIe2ukcyt5LBrdxBoD3RRRQGHOow0DqwDAixBFwQSLgjtFePi5hPs0Hqk9ldc2+Zb8v3FbKUCdz3D4HCRq74eCzyxxj5JOckgX6vYCT+VMfi5hPs0Hqk9lIPhC4SXMDhFaeSEpNdAmm2oIWDEFTdlCm3/AMjXP4SuMZstghaJVJkfQZHBKrZb7gEbns376w6XLNwi5tRXZR/FzCfZoPVJ7KPi5hPs0Hqk9lYOBuIXx2DWdwAxZlut7NpNrrfs/M8jVBVVNWJxcJOL6F3xcwn2aD1SeysuZ4HLsNG0s8WGijXmzxxgftzJ2tTiaZUUsxCqouSTYADmSahcdwV4zxsGPkZo4oWBSFtREiqCVkZSQIyWIsAL6V33NlOjJUYfIsI6q3gsK6hezQoCL94tsfNXT4uYT7NB6pPZUC/wsSjM3wvRKI0n6HSb6262nUPv8oC3K1fT6kWpWkdPJ4pQSb7F3xcwn2aD1SeysuW8O4XRvh0PWb5yGMN5bW5KOr2L6NufOndLcqxkfRmzWtI6nU9zqMh2ue++w7AQOyq6TMK2j9+LmE+zQeqT2Um4tkwOXYZsRJg45FUgaUii1G57AbXtzPmBPZS3PfhIaDGyYcIoSFQWLX1MSL9UbbDa3O5vyqnwWRqD0k5GImIsXZRYA81jTcKp7eZNhcmsqSbaRqUJRSb7EPBcKY6EYqXA4fDxSC8MfRozFTyd20gDUNwoGw7TfZ9PkuBQXeDDqO8xxj9xSODjQvLPDGscfQuYVD33KtpvYW6txsBzFtxeuPDPwZphsXJip5mxblrwh76YtQu2hSSAbkgdy2HfVVdGWmtlN8XMJ9mg9Unso+LmE+zQeqT2UxorVIzYu+LmE+zQeqT2UfFzCfZoPVJ7KYMwHM2r9pSAu+LmE+zQeqT2VlwWXxRY1hFGkd4FvoVVvaRrXsKd0rX6afwB/I1KKdc7jDQlWAYF0BBFwQZVuCO0GkfF2FhweHOJjwUE6xbyxiOMMU/qZDbylHWseYBHO1Ps3+b/AL4/5VrVLEGUqwuGFiD2g8xRqyE3wxLluYQCfD4eIoSR1sOF3HMbrvbvFxTb4uYT7NB6pPZSTNTFk8RniUJhl0q+HQAbswVXiGwDkkBgbBhvcEG7Xh3iRMYpKqUZbXU2Ox5G4rNxuns3jJrJaO3xcwn2aD1Seyj4uYT7NB6pPZTGuc6sVYKbMQbHuNtjWqRkwjh3CfZoPVR+ysmaYTLcKoeePCwoW0hnSNVuQSBciw2B591RvAnD+ZJKVxAkg036SbWjdKfRvqNjz1EAjzGqvOfg/wAJi4jFOJZQSDd5ZGIs1+qSxC33HVA2JrEXa0bnFRdJ2e8sTKsSSMOMFPp59GIXt9+m9qYfFzCfZoPVJ7K65blcGFjEcMaQxryVAFH3/f561g3rdGBf8XMJ9mg9UnsqOxOb4DBYqHD4qGJExCkxSywxghlkIZZLKAFN10t3c6+hVNZlwnFi4o2eO08OpoHlOsxvrDKx33GpFNr+TttUaFjQcO4T7NB6pPZR8XMJ9mg9UnsoynO451HWVZLdeK41IVJDArz2IIv20xqqmOULvi5hPs0Hqk9lHxcwn2aD1SeyteMxiQo0kjBEQXZmNgB5zXLLc2hxClonDgc7XH/B3pxoU6s4/FzCfZoPVJ7KPi5hPs0Hqk9lMaKUiWLvi5hPs0Hqk9lfj8P4MAk4eAAbkmKPb/ioLiXM8yjzR1VcQYjp8H6IMYz1Rq126t9eq+vkAOzergZAXAEuInk7SA/Rj7vkwlx99YUrbVHSUMUnezxBl2XOAyR4VgeRVIiD9xAr3l2CjixUyxokYMURIRQovrm3sBz2H6Un4P8AgtwGXAGOMSyjfppAGe/o7WXbbq2p/B9Ll/Bi/wB562kYGFFFFUhjzb5lvy/cVsrHm3zLfl+4rZQCfNpUOJwql0DK7PpLAE/JOosOZ3ameKwiSqUkRZFPNWAIP5GvmXE3wcY6fNGxMbxGGVkOpmOqPQFBCrY38ksLHm3ZX1FRt31hW27R1nGKjFxdvv4I8JEMHP0SgLh5yTGAABHJzZQByWTdx6Wr6wFc+O+JWy/AyYlEEjKVABvYa2C3a3YL3rvxhw+2OwjwJM2HZrFXW2xU3F+217HqkHbY1i4DwMqZdHhcWg6SAGF1sCrKp6jL3qyaTfvuDYg1fhhNXbFfBWfPmyEz6SsLglUFkkJF11XJ8k76b2PVJ5VZZlj1gieVuSi9hzJ5BR3kkgAd5FGAy2KBNEMaRIP6UUKP0FRknFEmJznwAQM8OGtI8ikWDaLoJb9gJ1CxuSF2sDUScVXZvySjOTcVS9D3B5fBG0M2KSHwx9ulKJq1G5MaSaQbC5VRzIX76eu4UEkgAC5J5ADmSaSccZfBPgJ48Q6xIy/ONyRr9RvvD6TUZw9DiGwhyuafpzMrRnGFy0ZUx9eOAkAvIvWG+xALXNigt0Y2XUecJiUJwk8RI3uRqFu/mNvPuKgsn6YYgTG+kPqZyhZRruNZW42579lUHA/BE2CdmmmSWy6ECKRsSCS1yd9ht2b7nso8ngUKWAjBLMD0Xk7SP5h1tzq9ItXCXjlNpvg9UfLHxWo8pnOfhzDSyJPLDDLMgGmQoL7bixNzYXuN6aVN8dcRvl2HXFhdcUTqJkFrlHOkFD2MrFduRBI84b5LnMWLgSeFtUcgupII/UGvQjyN2czw9hjP4R0KdN9e29wLA/fba/OmNFZM0zSLDRNNM4jjTymPZc2/7qkOrYyMOELqHO4UsL/pzrtXzzL8qxWIxMuLgMZw2KYFHZusFUBdQABBB0kqL8iL2r6HWU7NNJElxrlGKllw8sCiVY9QeIkC5a1mF9jaxH51pyfieJZY8FM3R4ttVoj2hbm6EbFdINj6LbCxFUlTHEHwfYXFTLigDBi4yGSdNjdeQdeTC2xvvbYEUrm0L4op6Vr9NP4A/kamUV9I1W1W3tyv2281LV+mn8AfyNVZk75v83/fH/KtbaxZv83/AHx/yrW2qDFnOTxYuF4Jl1xvzFyORBBBG4IIBB7xWThvhWDAoyxajqO7OxYm3IeYDuHeacUVKV2W3VBRXiaXSrNz0gnbzDsqJ4K+EQ4+QBkVRICUCk3UDfrd+3dbepKSjSZqMHJNrouaKK+fcRZbmuPxsfQP4HgojpcszK8wNtelV6wW3VBuhG5B5VWzBr48ilx8Jgwd5GicNJ2I1jYx6+RYX1aRcC29rimvA+XTwYYrOAjFrqgN9K6VFr8uYJ276eYXCpEipGoRFFlVRYADsApfxLnfgmHeUJ0rgfJxA9aRuelAASWsCbAdnZzrGCvJ7On9Hjh0NayZXHpiA0hd22DFh5R/qPfz817dlTvAeb43HR+F4lVw8bj5GBQb2+vK5FyfqgACxub7WocpA6IWEYF2+b8nyzy8/f571vZghcl4GxsOPeRnjMJmaXpNR1kMxOkrbz6efIV9GooqRio6NT8jnV9Cjizh8Y7CS4YuY+ksQwF7FHDqbdo1KLjuvSXhfhDF4NSfCYpHOxBibTpF7AHXcG58rf7u2rGijim7CnJRcVpkLxNx7i8DNBG2AfEB7mQ4ctIQBYAqNAsbk9Vv1qvy3M0nTWgde9XR0YHuZWAINa6KpgjvhUzybCYESwKzyiaPSFVjsra21WBspVGBPnqoyzG9NCkuh49ahtDqVZbjkyncEV7xmHWSN0byXUqfuIsaW8L50mIw8dnVpAi6wrXsbWP3733qXyWuBxS+D6XL+DF/vPTCl8H0uX8GL/eetEGFFFFAY82+Zb8v3FbKx5t8y35fuK2UAUV5dwBckAeelua5nY9BEOkmdbhbkBVO2uRh5K93axBtyJEsHebOYVmWDWDK+4jG7WHNmHYouNz3jtIrbUhwH8HMWVtiHVzK87XLte4Ub6bkm/WLG/M7XvamXEmXY2dNOExaYW/9XQ62/Il7f8UKPaQZrmGFyuGXEOD8pJqbSAXkdzYDsvYAAXNgFFYeFeE8XDhI4sRjZmkQtcxlCGBclSWeMuTYi9zzuOVaOIuAoMdD0U0k+1iHErXBHI6T1PNuvbUd9Go43+tCjGZZDxBGpeaVMNG3Ww62Vme1/lW32FwQF27bnazXiPICmVvhsKhLQxgQAklgY7FNDMb6xbqm+xArZwnwnFl0JiiZ31Nqd3ILMbAdgAAAAAAHtp3USeP62WbjncNfT5/wVmmLTDTyzRyqka3Am1BiwvfTq3tbt5crdtVHD2cJMulSHIuzFU0qupiVUi569jvbmQTte1c+KcjOIjsmouSAOuwUd5Zb2sB5r0g4ey7wQGedgkRuC2tl0FWIGoXAYG2x35jvrhcoSUej0tQ8kHN79FpjcDHMhjlQSIbXVhcGxBFx94BqJ4b4q0zS4e4RY52ijhI6wGsgAHu7QOQWw5b1a4HMI5kDxsHU9o/7HMHzGv3wGPpOk0J0lra9I1frzr0NXyjyLjho71P8Y8K+MY0w8jlMPrDyhfKk07ql7bKTuSN+qLcyRQUVoyZcsyuHDRLDBGsUaeSiiwFzc/mTvetVLZ+IIUm6EklwAzAAnSDy1H/rnTEG9S0Wj9oooqkCla/TT+AP5GppStfpp/AH8jVGDvm/zf8AfH/KtbaxZv8AN/3x/wAq1tqgTZ3xZh8I6RyFi8guFUXNhsWPcL01w86yKHU3VhcHzGoriThKPMsbqWR4WwyBHlTSbljqEdjfdFOsm3/qr5wKPFYqHLsJqY2jiCrdj9ZgoufOzD9awnK3ejo1HFVsbUgy/KoMPjXEUMcZli16kRVJKuQ92Aub60593np+DUFxgccubZaYZdOHlZo3sq3FgJHUk8xIkW3dpO+4rTMIvaK+b5J8I00uPeB9ItM0Yi02IVWIDE8+Q1d1jX0isxmpXRufjcKvs+dfCLxjiMHi4UDGGBkv0gAOuTUQUJIPIBTbt1eaqzh7L+ouIlDNPIt2Z+ag76FFrIo26oHZvc705ooo/q7DncVGjFmOcQYYKZpFhVjZS5st+wXO1/NXjI8dHLEDHJHKLneOwHlHsubf97mtGPwEc8bRSoJI3FmVhcEGpThPgoYDD2wErKGdmZJ0JVutbcbOpCgKGBtsCQ1XswWdFfPsT8Jzx4uTDvCidBYSdcsSSob5M2HVswtcXPcKuMxzGOCF5pWCRxqWZj2ACopp2kalCUUm+zTSDjtMUcDL4HfpurYLsxXUNYQ/WK3/AOt6OBuIGx2CjxTADpS5A7lEjBQfOFAB896f1raMp07IXgrM8VFExxEGJ6PaxI1spAOolLmQg9W1gdwaosLxdg5Jxh0nQyldQS9jsbEWPJh9U704qczr4PcBi5unnhLy7WcSSKRp8nSVYabc9rb1mMXFUjU55u2O8xwYmhkiJKiRGS45jUCLj9aj+A+BsTgpC08sbhVKIIwwuCRu9xty8kX++rPDQBFCgsQORYlj+bHc/ea60cU2mxGbiml2FL4Ppcv4MX+89MKXwfS5fwYv9562YGFFFFAY82+Zb8v3FbKx5t8y35fuK2UB89+FnhnG4vwdsKpmWMt0kIdVuW06W6xCnTZhudtW3bVHwTkj4XCIsoAmbrSWOo3PIFu3Stl7hbban9FYwWWR1flk4fz62TvwgZZiMRl80WFNpWAsA2nUAwLKG2tqUEbntqf+DmHE4GLRjUaBZXtGCysFa39RViE1nl2EjvIB+hVyxOGSRGR1DowsysLgg8wRRwt5CPlag4dM60VB8Qcbrk0kMEweWGVgElJN4lJsRKx2a3MG+ogG/k3a4edQussAoF9RO1u+/dWkzkdKK5Q4pHAKsrA7ggg3+61daoCpbiLhY4/BdCJJImEpdWkAJusjWDKLXSxsvbbT21U1kytCI7FWTrPs76jvIxvqudjzA7AQNrWrLVlTa5RNcNYOXLepiWDrKRaZQQqtyCODci/Y97Emx0m2qvBpRh85gxZnwwYCWO6SxMASLjY6TsyEEEHkeXMECd4H4WxuVyyRSTHG4edtQkNw8b2t1lJN1KhRcHYgbWJIkUoqlo1KTk7ey6ooorZgmM14IEuKOJSeSFnAEiqAQ2kWBF+RtYdo2G1Lc64Kx7YuKfCY8wRxJpEcimQG56wbcalsFtqJNwd6uaKlItsz4EShAJihftKAhT5wCSR91z99aKKWZzxPhMHbwnERQXFwHcAkDnpXmfyFUgzpWv00/gD+Rq0ZVmiYmMSx6ijeSzKV1DsZQd9J7Dbes6/TT+AP5GqFO+b/ADf98f8AKtKuP8ymgwErYcMcQ+mOELbVrdgq2B22uW32spvtTXN/m/74/wCVa1vECQSASpuL9hsRceexI/M1SCbg3L8TDhETFMjzm7SFARdmNzc33a53IsO4AVj+Ebhrw/AvAZTEtwzWUEtp3A5i29j+VU9SXwgcV+CLFEFDNiCy3YkBQoFz5zuLDbt7qy2oq2ajFydIpMswrRQxxs5lZECmQixbSLaj5zzNdpIQ1ri+k3HmNrXH5E1iyHNhiYFlAte4IBuLg2Nj3Uwqppq0SScXTMuIyuGTXqjRi66WOkXIItYnnapyPjCLCYqPLsQ+uWQgQtcEshBt0v1WBGm58q4I31AVtI+JuDsNj1HSpaRN45lsJIyDcFGt2EA2O23KjXoEpn/whzwZjJhgFVUC6Iyt2l1DmD5z1Rb6vbX0cUvx2TrPFplCmQpp6QLYqSPKQ8133FjXjI83EyAMy9MgtKgO6spKttz0llNj2isRTTdvZuUk0kloZ1ly2/Ri/Scz85bV5R527O7zWrVWXLEIjAKsu52ZtR8o/wBVzz5juBA7K2czNi+GsJLMs8kEbyra0hUFtuW/m7K48X4dZcJJEyq/S2jUMoYBnYKraT9UnV/bTmvmE6Zic2cNHM69KpibcxKgsLj+kEAtf+q5+6sTeK0dYRzfLo+iZVlMOFiWGBBFGt9KLyFySbfmSfzrXRX4TXQ5CbP+LIMG0aSai8tyiqLmy21E9gA1Dmd+ztpngsYs0ayIbqwuP/vzg7VH51wwmcSibXJAkGpIpUtqkuw6Q9YEdGCoCm2+5GxF63K8uTDwpClyqCwJNye0knvJJP51hZZfDo8MVWzVRRU5k/Fq4jMcZhFI/wDGWP8ANm1F7eYdQHz/AH1s5lHS+D6XL+DF/vPTCl8H0uX8GL/eegGFFFFAY82+Zb8v3FbKx5t8y35fuK2UAUVzxLMEYqLsAbDvNth+tfLvgx4tzDE4to8T0jAqTIHj0rGQdgp0i29xa5vbzVmUqaR1h4nNN2uD6rRRRWjkYM7lwoiIxbQrE/VPTFApv2HVsfurtl2GjjiRIzeMDqb6hp7AD2gDYeao/wCE3gnEY/oHw7oHhLdRyQrB7b3AO4t3ciaZ8G3w0SYKYkTICRfyXBJN4T2qt7W5ja4FxfFvKq4OzjD+aknz6Fb/AAVxR5j4fhZDhmsSYgt4zIQRqZLjaxN1BG9iCK35vxu2C0JiYD0khIj6NwUe3lG5sy2utwR/ULFt7VdJuJeE8Pj0RZw1421IysVZSRY2I7D2g7bCkk6/JiLV/rR3w2epJhjiFBsqsSp53XmP+K5ZBmcToFTSCdT6FYtYM5ILHsLXvY8iSBcCsGacN9Fg+hwzSKqiwQEHWWbfWxGre+5va1KuD8rnhfU2tEclbppI1IxFnBB2NjY+2uLnNSSaPQvF45Qck/8ADtxDwLGcwXNekKtCigx7qrBS2ssw3J0lbDleMXuDs8yHiVcUAwUoG3W5BJA7wORtvbeu2IzzC9KcM0iFyLMn/wAuxuwE35GuGR8I4bBsWhDC4sAzswUHsUHl/wDVdu+Dz6XKHVFFcMNjo5L9G6vbnpIP7VswD45BKsRNnZSyjvCkBrfdqH613qI+EzJcVL4NiMLKsBwkhkdyCbKQA1lHldXUSptcC196s4JAyghg3nXke+25/eoUl+Oc5nw7QaNYhZj0roCSLAaQTY2B3325Vzfg7D5l0OIxayStG+uNXNgB3aLAWawY3FzYX2AFWFFTHmy3xR+AW2G1LF+mn8AfyNTSla/TT+AP5Gqsyd83+b/vj/lWttYs3+b/AL4/5VrbVAVgzfIsPi0CYiJZVB1AMOR7weYP3V4zTiHD4ZkWWQKz30ruSQOZsN7C4389L8wxLY9HgguIm6smIOpQARuILWLP6YIVT2sVK1ltaNU1yMcFicLEy4SJo1ZF2hS11XsJUeSvnNrnz0xqX4C4EiyuFkU9JLIxaWY+U+503PcAf1JPbVRVRGFFLOJM/TBYZ8RICypYWHMlmCqPzJG9ceG+JFxikhSjLa63vseRB/Wpkk6KoSccuhzUbw1wSMBmOJmi1GHFoG3JOh0Y3W53sQ1x3WI7qsq+XY2LMmzOWNkxDRyOBG6FxGIja41rYKbar76r8uypOWJrxwydXQ+444jxqoUytUxEyOFmupYRhrAbhgNYuCV3Ok3IA5tOCMplw+EQTyGWdrmRtepdRYkhOQCi+wAHb206wuESJAkahFHIAVwym3RC3R2u3zfk+WeXn7/PerXJg2UVOcb8XeL4o30a2lkEa3NgOqzEsfuU7d5r9yPi9cQnzcha9joR2T/O2nt5E3pmrxNYSxy6KKoj4RclxeYNDg8NIcOgPSz4gE9UAWRFAsWZiWNgwsF38oX84jj3GjHthY8smlQKray6rp1c9Z3QDntqubcqtMO7FQXXQx5qDe352F6uzJ4y7CdFFHHq16FC6rKL6Ra+lQFH3AAV3JtSX454O7qJdZQlSFDNdgbFUsOs19rC9TWbcGYvMMbFNPK8WCtd8JrNyRbSHt1bPc6luQNNrnVcS10Vxa2XsUqsAykMDyINwfuNTfDvDOGixuMxEcSJIZNGpb3IaON3B7N3Nz5xT7GRuIXENlcIRHsLA6ertyte1QHwZjHiVhiIp4xYmVpQQGfYArfyj6S7WHPlUlKmlRqMMk3ej6RS+D6XL+DF/vPTCl8H0uX8GL/eetnMYUUUUBjzb5lvy/cVyzziHD4KMSYiRYkZggLd7f8A9cnuFdc2+Zb8v3FJM+4Aw+PnWXGFpkj+bhuVjXvZgN2Y+c2sALc7xg0hJcbuwaHC/UN1km/+fbHGdjp8s3302ILyOMKAqgKALADYADkAO6vyCFUVUUBVUAKB2ACwA/KvdEihRRRVIFZswy6OdNEguOYIJBUjkVYWKsO8GtNFAfPYOMcbhcwGHxkLjBt8nFi2Ves97K0pU6V1k6R5NzY6RcgfQq/GUEEEXB2IPbQqgCw2AqJUU/ax5S947hlfrvuq6RtIwta53HIntIJ2vWysuWyFo7ks3WcXddJ2dha1hsOQPaADvenYIvMPg0lfHSYiPEhI5mDuhQlgwAHVbUBY2HMbb/k3zriuTLoJJsZFqjjF+lhOxOwUMjHUjMxAFtY33YVT1zmw6uNLqHHcwBH6GsqCTtGpTckk+hRlWdQZpgjJh5OrNGV7NUZZbEMATZlv/wAdtT+QYabLQnhrxJCoZVkUnTsL3lLBdAIG3Pfa42vWYLIcPC7SRQpE7eUUULqty1W52ubX76xcYcHwZnhzBPqAvdWU2KtbZh2HnyNVq+SJ1weeMMrlxeEKQMoYlWFyQGCsDpJ7iK6cMYOdIz04VGNrKpvaw5k8rnzdwr3wngpoMJFDOQ0kI6PWOThNkfvBK6SR2G/PmW9K5sXxQUUUVoyFK1+mn8AfyNTSla/TT+AP5GqMHfN/m/74/wCVa21izf5v++P+Va21QR3GXADY2ePERT9BKiaDdNastyRtqWxBY737fuqnyzAiCFIgS2hQLnmbdprVRWVFJ2bc5NYvQUUUs4laXwSYQC8zIUi8zuNKk9wBNye4VowYc8gTHscGQGhADYg+Yi8aK3Y5NnuNwFHLUDWrh3hfD4FCkAbrG7F2ZibctyeQ7hS74POCzleEEBmaZidTXtpBtuEFr227bn9qqKyl2zWTqkFFFFaMhWTKpNUQIZX3brKukeUezzcvORWusuWuTGCSzbndl0nyj/T/AMDvFjUBGfCLxphsNG0eNy/Ezwk7PoiMRPZ1+kup32uAe6nuRZvgYokijaLDdUN0JIQjVudmsSbnn209liVlKsAykWIIuCPOKHhUjSVBXuIBH6VK5st8ULcFxPhZpWijlDOCQbXtccwGtYkeY9lNSKheHPgy8DxOtcQWgVi0cWkAjuDPfcC/YAdhV1Ujl/0bmoqsWQ/D/wAGxwuKMvhJeIOzpFosQWvYM+o3Av2Ach573FFFWMVHRmU3LYUUUVoyFL4Ppcv4MX+89MKXwfS5fwYv956AYUUUUB4mhV1KsLg7EVm8Ux+l6yT3q2UUBj8Ux+l6yT3qPFMfpesk96tlFAY/FMfpesk96jxTH6XrJPerZRQGPxTH6XrJPeo8Ux+l6yT3qV4nBdPjpEaSZVSCMhUlkQXaSYE2VhckKo37q5ZxlsOHRXaTEkF0Q/8Ak4jbWwW+zEm1+VZstDnxTH6XrJPeo8Ux+l6yT3qk1x+Du4aXFAIxF/CMR5KojM7AsNIBkA7Tttfe3rGYrCoSobGuwkRLDET765liLL19wrMO645XqZCiq8Ux+l6yT3qPFMfpesk96pzFLBHM8THHErosVnxDajJqsFs/ZoN65ifCGwV8czFgqqs2IJN1dgba9gRG/lW5b2uKuQop/FMfpesk96jxTH6XrJPeqUxGKw2mTomxkzIoYKMRiAGLKrAX1EjZ1N7d/MgiuhxOD3tJjG6wVdM2IOsltPUs+41bX27+W9TIUOM8jTDwNKI5JSpUBBK4LanC2BLWvvtcgecV2y+HDzoJIy5BuD15AQQbMrAtcMDcEHcEV4+K0Jtd52AIazYiYi6kMLqXsbEA2PdX5mOXyRucThhdyPlYbgCYAbWJsBKALKxIBHVbbSUvI4NvimP0vWSe9R4pj9L1knvV0y/HJPGssZuri4uCD+YPIg7VorRDH4pj9L1knvUeKY/S9ZJ71bKKAx+KY/S9ZJ71e8Pl0cbFlHWIsSSxNgb2uSdrmtNFAc54FdSrC4P/AEbj/ms/imP0vWSe9WyigMfimP0vWSe9R4pj9L1knvVsrFncbNhplQEsY2CgcySptajB++KY/S9ZJ71HimP0vWSe9UmcLjIJOjAkMUcaIswJZimom1tLkutgrHSSV35k23xYbENh8VraVpZMONKFQAD0bAaLKOuxtqF9jbZb75stD3xTH6XrJPeo8Ux+l6yT3qlp2x8d4w0pRfIcKCxbooyqtaM9TUZOxd1ALDt44+bHSOykYiNDuxRblTHiIiuiyG4aLpDsXuNtm6tTL4KK/wAUx+l6yT3qPFMfpesk96kmaYTEHGOY5JkR0hW6hSq2ll6QrdSobSVuTvYju2zZbLjZX0O08StpJcooKm0pdQTGFttEOTDfZjVyFFJ4pj9L1knvUeKY/S9ZJ71SeKTGzI0T9NaTD6W0oo0kwAk7oVZjJqWwIIv5Ft666sezFQZEvIFayiyJ04AaImMKfktRO725mxFiy+Cin8Ux+l6yT3qPFMfpesk96lOY4bEDEmSMyWCwrYBSrjpmEmq4/pQ32tz7aTNjswKH59dg3zZ1aikl0BERsAwTfQ489jemXwUV/imP0vWSe9R4pj9L1knvVgzCabVB88l1uejVG6916shsQFsW3Fhsd72BSw4zHaev012K6yq+Q3WLBPkiSmyi6hxy6wuSGQoqfFMfpesk96jxTH6XrJPeqSizDMioOmUuYRdSgUI3RLrO6kM3SawLNzt1Su9fuNXFvGVLYgqbdHZN3PSDUJrxKygKOqbLcFuZAuy+Cis8Ux+l6yT3qPFMfpesk96tlFaIY/FMfpesk96umGwKRklRuwAJJJJAvYXJOwuf1NaKKAKKKKAKKKKAKKKKAKKKKASYuDEpi3miijlV4UTrSlCCjyE7dG1xZx+hrxinxcgAbCxHSwYf+S3NTcf+j3in1FZotkpPlWId2k8FQM99RXFuL6ggIPyPK0a/dvbma4jh+a4IwqCxuP8Ay3sD0olFh0P11B3+7ltVjRUxFk3LhsU0vSnCxaur/wDlNbqatO3Q+m361mwGTzwsrLhUuukLfFubBEZVAHQ9iyN997neq2iriLJGHJZ1IIwqHSLKDi3OnqqvVvDtsg25cza5Jr3FlU6kEYWPqtqUeFtZTqLdUdDyuf0sOQqropiLEWJznFRANJhowmpVJXEEka3C3A6IXtqvzFepHONJRSVwwNncc5iOaIf/AG+xm/q5Da5LLMcujxEZilGpGtcd9mB/S4Fd44woCqAABYAcgB2AUpgI4woCqAoAsABYADsAr1RRWiBRRRQBRRRQBRRRQBRRRQBRRRQBRRRQBRRRQBRRRQBRRRQBRRRQBRRRQBRRRQBRRRQBRRRQH//Z"/>
          <p:cNvSpPr>
            <a:spLocks noChangeAspect="1" noChangeArrowheads="1"/>
          </p:cNvSpPr>
          <p:nvPr/>
        </p:nvSpPr>
        <p:spPr bwMode="auto">
          <a:xfrm>
            <a:off x="155575" y="-884238"/>
            <a:ext cx="4552950"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2" name="Picture 4" descr="http://hyperphysics.phy-astr.gsu.edu/hbase/thermo/imgheat/tempgen.gif"/>
          <p:cNvPicPr>
            <a:picLocks noChangeAspect="1" noChangeArrowheads="1"/>
          </p:cNvPicPr>
          <p:nvPr/>
        </p:nvPicPr>
        <p:blipFill>
          <a:blip r:embed="rId2" cstate="print"/>
          <a:srcRect/>
          <a:stretch>
            <a:fillRect/>
          </a:stretch>
        </p:blipFill>
        <p:spPr bwMode="auto">
          <a:xfrm>
            <a:off x="-70701" y="1676400"/>
            <a:ext cx="9199770" cy="3733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Lauren\Dropbox\Camera Uploads\2013-07-21 05.09.16.jpg"/>
          <p:cNvPicPr>
            <a:picLocks noChangeAspect="1" noChangeArrowheads="1"/>
          </p:cNvPicPr>
          <p:nvPr/>
        </p:nvPicPr>
        <p:blipFill>
          <a:blip r:embed="rId2" cstate="print"/>
          <a:srcRect/>
          <a:stretch>
            <a:fillRect/>
          </a:stretch>
        </p:blipFill>
        <p:spPr bwMode="auto">
          <a:xfrm>
            <a:off x="2000250" y="0"/>
            <a:ext cx="514350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a:bodyPr>
          <a:lstStyle/>
          <a:p>
            <a:endParaRPr lang="en-US" sz="500" dirty="0" smtClean="0"/>
          </a:p>
          <a:p>
            <a:r>
              <a:rPr lang="en-US" sz="3200" dirty="0" smtClean="0"/>
              <a:t>Words often fail to change practice </a:t>
            </a:r>
            <a:r>
              <a:rPr lang="en-US" sz="2000" dirty="0" smtClean="0"/>
              <a:t>(</a:t>
            </a:r>
            <a:r>
              <a:rPr lang="en-US" sz="2000" dirty="0" err="1" smtClean="0"/>
              <a:t>Bourdieu</a:t>
            </a:r>
            <a:r>
              <a:rPr lang="en-US" sz="2000" dirty="0" smtClean="0"/>
              <a:t>, 1972)</a:t>
            </a:r>
          </a:p>
          <a:p>
            <a:r>
              <a:rPr lang="en-US" sz="3200" dirty="0" smtClean="0"/>
              <a:t>Practice itself is not a logical system</a:t>
            </a:r>
            <a:r>
              <a:rPr lang="en-US" sz="1800" dirty="0" smtClean="0"/>
              <a:t> (</a:t>
            </a:r>
            <a:r>
              <a:rPr lang="en-US" sz="1800" dirty="0" err="1" smtClean="0"/>
              <a:t>Bourdieu</a:t>
            </a:r>
            <a:r>
              <a:rPr lang="en-US" sz="1800" dirty="0" smtClean="0"/>
              <a:t>, 1972)</a:t>
            </a:r>
            <a:endParaRPr lang="en-US" sz="1800" dirty="0"/>
          </a:p>
        </p:txBody>
      </p:sp>
      <p:sp>
        <p:nvSpPr>
          <p:cNvPr id="3" name="Title 2"/>
          <p:cNvSpPr>
            <a:spLocks noGrp="1"/>
          </p:cNvSpPr>
          <p:nvPr>
            <p:ph type="title"/>
          </p:nvPr>
        </p:nvSpPr>
        <p:spPr>
          <a:xfrm>
            <a:off x="457200" y="152400"/>
            <a:ext cx="8229600" cy="1143000"/>
          </a:xfrm>
        </p:spPr>
        <p:txBody>
          <a:bodyPr/>
          <a:lstStyle/>
          <a:p>
            <a:r>
              <a:rPr lang="en-US" dirty="0" smtClean="0"/>
              <a:t>Change in Flows</a:t>
            </a:r>
            <a:endParaRPr lang="en-US" dirty="0"/>
          </a:p>
        </p:txBody>
      </p:sp>
      <p:pic>
        <p:nvPicPr>
          <p:cNvPr id="40962" name="Picture 2" descr="C:\Users\Lauren\Dropbox\Camera Uploads\2013-07-22 03.28.19.jpg"/>
          <p:cNvPicPr>
            <a:picLocks noChangeAspect="1" noChangeArrowheads="1"/>
          </p:cNvPicPr>
          <p:nvPr/>
        </p:nvPicPr>
        <p:blipFill>
          <a:blip r:embed="rId2" cstate="print"/>
          <a:srcRect/>
          <a:stretch>
            <a:fillRect/>
          </a:stretch>
        </p:blipFill>
        <p:spPr bwMode="auto">
          <a:xfrm>
            <a:off x="3276600" y="2533650"/>
            <a:ext cx="5867400" cy="4400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7200" y="1231709"/>
            <a:ext cx="4876800" cy="4635691"/>
          </a:xfrm>
        </p:spPr>
        <p:txBody>
          <a:bodyPr>
            <a:normAutofit/>
          </a:bodyPr>
          <a:lstStyle/>
          <a:p>
            <a:r>
              <a:rPr lang="en-US" dirty="0" smtClean="0"/>
              <a:t>“How can music educators consider students’ experiences, interests, and music-making outside of school to facilitate meaningful musical and educative experiences?”</a:t>
            </a:r>
          </a:p>
          <a:p>
            <a:endParaRPr lang="en-US" dirty="0" smtClean="0"/>
          </a:p>
          <a:p>
            <a:r>
              <a:rPr lang="en-US" dirty="0" smtClean="0"/>
              <a:t>Practices and problems</a:t>
            </a:r>
            <a:endParaRPr lang="en-US" dirty="0"/>
          </a:p>
        </p:txBody>
      </p:sp>
      <p:sp>
        <p:nvSpPr>
          <p:cNvPr id="3" name="Title 2"/>
          <p:cNvSpPr>
            <a:spLocks noGrp="1"/>
          </p:cNvSpPr>
          <p:nvPr>
            <p:ph type="title"/>
          </p:nvPr>
        </p:nvSpPr>
        <p:spPr/>
        <p:txBody>
          <a:bodyPr>
            <a:normAutofit fontScale="90000"/>
          </a:bodyPr>
          <a:lstStyle/>
          <a:p>
            <a:r>
              <a:rPr lang="en-US" sz="4000" dirty="0" smtClean="0"/>
              <a:t>Interacting with the Flows of Others</a:t>
            </a:r>
            <a:r>
              <a:rPr lang="en-US" dirty="0" smtClean="0"/>
              <a:t/>
            </a:r>
            <a:br>
              <a:rPr lang="en-US" dirty="0" smtClean="0"/>
            </a:br>
            <a:endParaRPr lang="en-US" dirty="0"/>
          </a:p>
        </p:txBody>
      </p:sp>
      <p:pic>
        <p:nvPicPr>
          <p:cNvPr id="41986" name="Picture 2" descr="http://3.bp.blogspot.com/-s7PzVscWH7c/UBHXnv59CMI/AAAAAAAAAFE/5dV--w33uhM/s1600/ripples.jpg"/>
          <p:cNvPicPr>
            <a:picLocks noChangeAspect="1" noChangeArrowheads="1"/>
          </p:cNvPicPr>
          <p:nvPr/>
        </p:nvPicPr>
        <p:blipFill>
          <a:blip r:embed="rId2" cstate="print"/>
          <a:srcRect/>
          <a:stretch>
            <a:fillRect/>
          </a:stretch>
        </p:blipFill>
        <p:spPr bwMode="auto">
          <a:xfrm>
            <a:off x="304800" y="1219200"/>
            <a:ext cx="3992260" cy="441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linds(horizontal)">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“Musical activity develops out of an emergent synergy of change and tradition within human contexts and communities of practice” </a:t>
            </a:r>
          </a:p>
          <a:p>
            <a:pPr>
              <a:buNone/>
            </a:pPr>
            <a:r>
              <a:rPr lang="en-US" sz="2000" dirty="0" smtClean="0"/>
              <a:t>	(</a:t>
            </a:r>
            <a:r>
              <a:rPr lang="en-US" sz="2000" dirty="0" err="1" smtClean="0"/>
              <a:t>MayDay</a:t>
            </a:r>
            <a:r>
              <a:rPr lang="en-US" sz="2000" dirty="0" smtClean="0"/>
              <a:t> Group Action Ideal III)</a:t>
            </a:r>
          </a:p>
          <a:p>
            <a:endParaRPr lang="en-US" dirty="0"/>
          </a:p>
        </p:txBody>
      </p:sp>
      <p:sp>
        <p:nvSpPr>
          <p:cNvPr id="3" name="Title 2"/>
          <p:cNvSpPr>
            <a:spLocks noGrp="1"/>
          </p:cNvSpPr>
          <p:nvPr>
            <p:ph type="title"/>
          </p:nvPr>
        </p:nvSpPr>
        <p:spPr/>
        <p:txBody>
          <a:bodyPr/>
          <a:lstStyle/>
          <a:p>
            <a:r>
              <a:rPr lang="en-US" dirty="0" smtClean="0"/>
              <a:t>Tradition, Change, and </a:t>
            </a:r>
            <a:r>
              <a:rPr lang="en-US" dirty="0" err="1" smtClean="0"/>
              <a:t>MayDay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76200"/>
            <a:ext cx="8305800" cy="6324600"/>
          </a:xfrm>
        </p:spPr>
        <p:txBody>
          <a:bodyPr>
            <a:normAutofit fontScale="92500" lnSpcReduction="10000"/>
          </a:bodyPr>
          <a:lstStyle/>
          <a:p>
            <a:r>
              <a:rPr lang="en-US" dirty="0" smtClean="0"/>
              <a:t>How can we work to make the practices detailed at this conference understood neither purely as “traditions” or “changes” but rather an ongoing evolution of the two?</a:t>
            </a:r>
          </a:p>
          <a:p>
            <a:endParaRPr lang="en-US" sz="1300" dirty="0" smtClean="0"/>
          </a:p>
          <a:p>
            <a:r>
              <a:rPr lang="en-US" dirty="0" smtClean="0"/>
              <a:t>How might the </a:t>
            </a:r>
            <a:r>
              <a:rPr lang="en-US" dirty="0" err="1" smtClean="0"/>
              <a:t>MayDay</a:t>
            </a:r>
            <a:r>
              <a:rPr lang="en-US" dirty="0" smtClean="0"/>
              <a:t> Group website and the journal </a:t>
            </a:r>
            <a:r>
              <a:rPr lang="en-US" i="1" dirty="0" smtClean="0"/>
              <a:t>Action, Criticism and Theory for Music Education</a:t>
            </a:r>
            <a:r>
              <a:rPr lang="en-US" dirty="0" smtClean="0"/>
              <a:t> offer more places for </a:t>
            </a:r>
            <a:r>
              <a:rPr lang="en-US" u="sng" dirty="0" smtClean="0"/>
              <a:t>evolving dialogue </a:t>
            </a:r>
            <a:r>
              <a:rPr lang="en-US" dirty="0" smtClean="0"/>
              <a:t>regarding </a:t>
            </a:r>
            <a:r>
              <a:rPr lang="en-US" u="sng" dirty="0" smtClean="0"/>
              <a:t>individual visions</a:t>
            </a:r>
            <a:r>
              <a:rPr lang="en-US" dirty="0" smtClean="0"/>
              <a:t> of primarily traditional and primarily change-oriented music education practices?</a:t>
            </a:r>
          </a:p>
          <a:p>
            <a:endParaRPr lang="en-US" sz="1300" dirty="0" smtClean="0"/>
          </a:p>
          <a:p>
            <a:r>
              <a:rPr lang="en-US" dirty="0" smtClean="0"/>
              <a:t>How might members of the </a:t>
            </a:r>
            <a:r>
              <a:rPr lang="en-US" dirty="0" err="1" smtClean="0"/>
              <a:t>MayDay</a:t>
            </a:r>
            <a:r>
              <a:rPr lang="en-US" dirty="0" smtClean="0"/>
              <a:t> group better engage collegiate teacher educators, K-12 educators, and practitioners from diverse disciplines in </a:t>
            </a:r>
            <a:r>
              <a:rPr lang="en-US" u="sng" dirty="0" smtClean="0"/>
              <a:t>experiences </a:t>
            </a:r>
            <a:r>
              <a:rPr lang="en-US" dirty="0" smtClean="0"/>
              <a:t>and </a:t>
            </a:r>
            <a:r>
              <a:rPr lang="en-US" u="sng" dirty="0" smtClean="0"/>
              <a:t>experiments</a:t>
            </a:r>
            <a:r>
              <a:rPr lang="en-US" i="1" dirty="0" smtClean="0"/>
              <a:t> </a:t>
            </a:r>
            <a:r>
              <a:rPr lang="en-US" dirty="0" smtClean="0"/>
              <a:t>focused on the </a:t>
            </a:r>
            <a:r>
              <a:rPr lang="en-US" u="sng" dirty="0" smtClean="0"/>
              <a:t>unfolding integration</a:t>
            </a:r>
            <a:r>
              <a:rPr lang="en-US" dirty="0" smtClean="0"/>
              <a:t> of tradition and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
            <a:ext cx="8229600" cy="1143000"/>
          </a:xfrm>
        </p:spPr>
        <p:txBody>
          <a:bodyPr/>
          <a:lstStyle/>
          <a:p>
            <a:r>
              <a:rPr lang="en-US" dirty="0" smtClean="0"/>
              <a:t>Confluence and Motion</a:t>
            </a:r>
            <a:endParaRPr lang="en-US" dirty="0"/>
          </a:p>
        </p:txBody>
      </p:sp>
      <p:pic>
        <p:nvPicPr>
          <p:cNvPr id="4" name="Picture 2" descr="C:\Users\Lauren\Dropbox\Camera Uploads\2013-07-21 05.23.10.jpg"/>
          <p:cNvPicPr>
            <a:picLocks noChangeAspect="1" noChangeArrowheads="1"/>
          </p:cNvPicPr>
          <p:nvPr/>
        </p:nvPicPr>
        <p:blipFill>
          <a:blip r:embed="rId2" cstate="print"/>
          <a:srcRect/>
          <a:stretch>
            <a:fillRect/>
          </a:stretch>
        </p:blipFill>
        <p:spPr bwMode="auto">
          <a:xfrm>
            <a:off x="762000" y="1219200"/>
            <a:ext cx="7543800" cy="5657850"/>
          </a:xfrm>
          <a:prstGeom prst="rect">
            <a:avLst/>
          </a:prstGeom>
          <a:noFill/>
        </p:spPr>
      </p:pic>
      <p:sp>
        <p:nvSpPr>
          <p:cNvPr id="2" name="Content Placeholder 1"/>
          <p:cNvSpPr>
            <a:spLocks noGrp="1"/>
          </p:cNvSpPr>
          <p:nvPr>
            <p:ph idx="1"/>
          </p:nvPr>
        </p:nvSpPr>
        <p:spPr>
          <a:xfrm>
            <a:off x="1066800" y="2971801"/>
            <a:ext cx="6934200" cy="1447799"/>
          </a:xfrm>
          <a:solidFill>
            <a:schemeClr val="bg1"/>
          </a:solidFill>
        </p:spPr>
        <p:txBody>
          <a:bodyPr>
            <a:normAutofit/>
          </a:bodyPr>
          <a:lstStyle/>
          <a:p>
            <a:pPr algn="ctr">
              <a:buNone/>
            </a:pPr>
            <a:r>
              <a:rPr lang="en-US" sz="4000" dirty="0" smtClean="0"/>
              <a:t>“Music education should </a:t>
            </a:r>
          </a:p>
          <a:p>
            <a:pPr algn="ctr">
              <a:buNone/>
            </a:pPr>
            <a:r>
              <a:rPr lang="en-US" sz="4000" dirty="0" smtClean="0"/>
              <a:t>NEVER be stagnant!”</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bg/>
                                          </p:spTgt>
                                        </p:tgtEl>
                                        <p:attrNameLst>
                                          <p:attrName>style.visibility</p:attrName>
                                        </p:attrNameLst>
                                      </p:cBhvr>
                                      <p:to>
                                        <p:strVal val="visible"/>
                                      </p:to>
                                    </p:set>
                                    <p:animEffect transition="in" filter="blinds(horizontal)">
                                      <p:cBhvr>
                                        <p:cTn id="13" dur="500"/>
                                        <p:tgtEl>
                                          <p:spTgt spid="2">
                                            <p:bg/>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blinds(horizontal)">
                                      <p:cBhvr>
                                        <p:cTn id="16" dur="500"/>
                                        <p:tgtEl>
                                          <p:spTgt spid="2">
                                            <p:txEl>
                                              <p:pRg st="0" end="0"/>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blinds(horizontal)">
                                      <p:cBhvr>
                                        <p:cTn id="1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auren\Dropbox\Camera Uploads\2013-07-21 05.23.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auren\Dropbox\Camera Uploads\2013-07-21 05.23.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971800" y="4412159"/>
            <a:ext cx="3962400" cy="769441"/>
          </a:xfrm>
          <a:prstGeom prst="rect">
            <a:avLst/>
          </a:prstGeom>
          <a:noFill/>
        </p:spPr>
        <p:txBody>
          <a:bodyPr wrap="square" rtlCol="0">
            <a:spAutoFit/>
          </a:bodyPr>
          <a:lstStyle/>
          <a:p>
            <a:r>
              <a:rPr lang="en-US" sz="4400" dirty="0" smtClean="0">
                <a:solidFill>
                  <a:srgbClr val="FF0000"/>
                </a:solidFill>
              </a:rPr>
              <a:t>Hot Springs</a:t>
            </a:r>
            <a:endParaRPr lang="en-US" sz="4400" dirty="0">
              <a:solidFill>
                <a:srgbClr val="FF0000"/>
              </a:solidFill>
            </a:endParaRPr>
          </a:p>
        </p:txBody>
      </p:sp>
      <p:sp>
        <p:nvSpPr>
          <p:cNvPr id="4" name="TextBox 3"/>
          <p:cNvSpPr txBox="1"/>
          <p:nvPr/>
        </p:nvSpPr>
        <p:spPr>
          <a:xfrm>
            <a:off x="4343400" y="1828800"/>
            <a:ext cx="3962400" cy="769441"/>
          </a:xfrm>
          <a:prstGeom prst="rect">
            <a:avLst/>
          </a:prstGeom>
          <a:noFill/>
        </p:spPr>
        <p:txBody>
          <a:bodyPr wrap="square" rtlCol="0">
            <a:spAutoFit/>
          </a:bodyPr>
          <a:lstStyle/>
          <a:p>
            <a:r>
              <a:rPr lang="en-US" sz="4400" dirty="0" smtClean="0">
                <a:solidFill>
                  <a:schemeClr val="bg1"/>
                </a:solidFill>
              </a:rPr>
              <a:t>Snowmelt</a:t>
            </a:r>
            <a:endParaRPr lang="en-US" sz="44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143000"/>
            <a:ext cx="7848600" cy="5257800"/>
          </a:xfrm>
        </p:spPr>
        <p:txBody>
          <a:bodyPr>
            <a:normAutofit lnSpcReduction="10000"/>
          </a:bodyPr>
          <a:lstStyle/>
          <a:p>
            <a:r>
              <a:rPr lang="en-US" sz="3200" dirty="0" smtClean="0"/>
              <a:t>“Traditional ensembles” </a:t>
            </a:r>
            <a:r>
              <a:rPr lang="en-US" sz="2000" dirty="0" smtClean="0"/>
              <a:t>(</a:t>
            </a:r>
            <a:r>
              <a:rPr lang="en-US" sz="2000" dirty="0" err="1" smtClean="0"/>
              <a:t>NAfME</a:t>
            </a:r>
            <a:r>
              <a:rPr lang="en-US" sz="2000" dirty="0" smtClean="0"/>
              <a:t>, NCCAS)</a:t>
            </a:r>
          </a:p>
          <a:p>
            <a:endParaRPr lang="en-US" sz="3200" dirty="0" smtClean="0"/>
          </a:p>
          <a:p>
            <a:r>
              <a:rPr lang="en-US" sz="3200" dirty="0" smtClean="0"/>
              <a:t>“One wonders whether our profession's resistance to change is a direct result of the limitations in the musicianship we have been taught” </a:t>
            </a:r>
            <a:r>
              <a:rPr lang="en-US" sz="2000" dirty="0" smtClean="0"/>
              <a:t>(</a:t>
            </a:r>
            <a:r>
              <a:rPr lang="en-US" sz="2000" dirty="0" err="1" smtClean="0"/>
              <a:t>Kratus</a:t>
            </a:r>
            <a:r>
              <a:rPr lang="en-US" sz="2000" dirty="0" smtClean="0"/>
              <a:t>, 2007)</a:t>
            </a:r>
          </a:p>
          <a:p>
            <a:endParaRPr lang="en-US" sz="3200" dirty="0" smtClean="0"/>
          </a:p>
          <a:p>
            <a:r>
              <a:rPr lang="en-US" sz="3200" dirty="0" smtClean="0"/>
              <a:t>“Change is a worthy goal” </a:t>
            </a:r>
            <a:r>
              <a:rPr lang="en-US" sz="2000" dirty="0" smtClean="0"/>
              <a:t>(Williams, 2011)</a:t>
            </a:r>
          </a:p>
          <a:p>
            <a:endParaRPr lang="en-US" sz="3200" dirty="0" smtClean="0"/>
          </a:p>
          <a:p>
            <a:r>
              <a:rPr lang="en-US" sz="3200" dirty="0" smtClean="0"/>
              <a:t>“Tradition and change” </a:t>
            </a:r>
            <a:r>
              <a:rPr lang="en-US" sz="2000" dirty="0" smtClean="0"/>
              <a:t>(Jorgensen, 2008)</a:t>
            </a:r>
          </a:p>
          <a:p>
            <a:endParaRPr lang="en-US" sz="3200" dirty="0" smtClean="0"/>
          </a:p>
          <a:p>
            <a:endParaRPr lang="en-US" sz="3200" dirty="0"/>
          </a:p>
        </p:txBody>
      </p:sp>
      <p:sp>
        <p:nvSpPr>
          <p:cNvPr id="3" name="Title 2"/>
          <p:cNvSpPr>
            <a:spLocks noGrp="1"/>
          </p:cNvSpPr>
          <p:nvPr>
            <p:ph type="title"/>
          </p:nvPr>
        </p:nvSpPr>
        <p:spPr>
          <a:xfrm>
            <a:off x="457200" y="0"/>
            <a:ext cx="8229600" cy="1143000"/>
          </a:xfrm>
        </p:spPr>
        <p:txBody>
          <a:bodyPr/>
          <a:lstStyle/>
          <a:p>
            <a:r>
              <a:rPr lang="en-US" dirty="0" smtClean="0"/>
              <a:t>Tradition or/and Change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linds(horizontal)">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3949891"/>
          </a:xfrm>
        </p:spPr>
        <p:txBody>
          <a:bodyPr>
            <a:normAutofit/>
          </a:bodyPr>
          <a:lstStyle/>
          <a:p>
            <a:pPr marL="624078" indent="-514350">
              <a:buFont typeface="+mj-lt"/>
              <a:buAutoNum type="arabicPeriod"/>
            </a:pPr>
            <a:r>
              <a:rPr lang="en-US" sz="3200" dirty="0" smtClean="0"/>
              <a:t>Separate rather than interconnected</a:t>
            </a:r>
          </a:p>
          <a:p>
            <a:pPr marL="624078" indent="-514350">
              <a:buFont typeface="+mj-lt"/>
              <a:buAutoNum type="arabicPeriod"/>
            </a:pPr>
            <a:endParaRPr lang="en-US" sz="3200" dirty="0" smtClean="0"/>
          </a:p>
          <a:p>
            <a:pPr marL="624078" indent="-514350">
              <a:buFont typeface="+mj-lt"/>
              <a:buAutoNum type="arabicPeriod"/>
            </a:pPr>
            <a:r>
              <a:rPr lang="en-US" sz="3200" dirty="0" smtClean="0"/>
              <a:t>Universal ideas independent of context</a:t>
            </a:r>
          </a:p>
          <a:p>
            <a:pPr marL="624078" indent="-514350">
              <a:buFont typeface="+mj-lt"/>
              <a:buAutoNum type="arabicPeriod"/>
            </a:pPr>
            <a:endParaRPr lang="en-US" sz="3200" dirty="0" smtClean="0"/>
          </a:p>
          <a:p>
            <a:pPr marL="624078" indent="-514350">
              <a:buFont typeface="+mj-lt"/>
              <a:buAutoNum type="arabicPeriod"/>
            </a:pPr>
            <a:r>
              <a:rPr lang="en-US" sz="3200" dirty="0" smtClean="0"/>
              <a:t>Stagnant</a:t>
            </a:r>
          </a:p>
          <a:p>
            <a:pPr marL="624078" indent="-514350">
              <a:buFont typeface="+mj-lt"/>
              <a:buAutoNum type="arabicPeriod"/>
            </a:pPr>
            <a:endParaRPr lang="en-US" dirty="0"/>
          </a:p>
        </p:txBody>
      </p:sp>
      <p:sp>
        <p:nvSpPr>
          <p:cNvPr id="3" name="Title 2"/>
          <p:cNvSpPr>
            <a:spLocks noGrp="1"/>
          </p:cNvSpPr>
          <p:nvPr>
            <p:ph type="title"/>
          </p:nvPr>
        </p:nvSpPr>
        <p:spPr/>
        <p:txBody>
          <a:bodyPr>
            <a:noAutofit/>
          </a:bodyPr>
          <a:lstStyle/>
          <a:p>
            <a:r>
              <a:rPr lang="en-US" sz="4200" dirty="0" smtClean="0"/>
              <a:t>Problems with</a:t>
            </a:r>
            <a:br>
              <a:rPr lang="en-US" sz="4200" dirty="0" smtClean="0"/>
            </a:br>
            <a:r>
              <a:rPr lang="en-US" sz="4200" dirty="0" smtClean="0"/>
              <a:t>Contemporary Discourse</a:t>
            </a:r>
            <a:endParaRPr lang="en-US" sz="4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4876800" cy="5181600"/>
          </a:xfrm>
        </p:spPr>
        <p:txBody>
          <a:bodyPr>
            <a:normAutofit fontScale="92500" lnSpcReduction="10000"/>
          </a:bodyPr>
          <a:lstStyle/>
          <a:p>
            <a:r>
              <a:rPr lang="en-US" dirty="0" smtClean="0"/>
              <a:t>“Poststructuralism is a set of experiments on texts, ideas and concepts that show how the limits of knowledge can be crossed and turned into disruptive relations” </a:t>
            </a:r>
            <a:r>
              <a:rPr lang="en-US" sz="1900" dirty="0" smtClean="0"/>
              <a:t>(James Williams, 2005)</a:t>
            </a:r>
          </a:p>
          <a:p>
            <a:endParaRPr lang="en-US" dirty="0" smtClean="0"/>
          </a:p>
          <a:p>
            <a:r>
              <a:rPr lang="en-US" dirty="0" smtClean="0"/>
              <a:t>“Not against this and for </a:t>
            </a:r>
            <a:r>
              <a:rPr lang="en-US" dirty="0" smtClean="0"/>
              <a:t>that </a:t>
            </a:r>
            <a:r>
              <a:rPr lang="en-US" dirty="0" smtClean="0"/>
              <a:t>- once and for all. . . .  It is for the resulting positive disruption of settled oppositions” </a:t>
            </a:r>
            <a:r>
              <a:rPr lang="en-US" sz="1900" dirty="0" smtClean="0"/>
              <a:t>(James Williams, 2005)</a:t>
            </a:r>
            <a:endParaRPr lang="en-US" sz="1900" dirty="0"/>
          </a:p>
        </p:txBody>
      </p:sp>
      <p:sp>
        <p:nvSpPr>
          <p:cNvPr id="3" name="Title 2"/>
          <p:cNvSpPr>
            <a:spLocks noGrp="1"/>
          </p:cNvSpPr>
          <p:nvPr>
            <p:ph type="title"/>
          </p:nvPr>
        </p:nvSpPr>
        <p:spPr>
          <a:xfrm>
            <a:off x="0" y="152400"/>
            <a:ext cx="9144000" cy="1143000"/>
          </a:xfrm>
        </p:spPr>
        <p:txBody>
          <a:bodyPr>
            <a:normAutofit/>
          </a:bodyPr>
          <a:lstStyle/>
          <a:p>
            <a:pPr algn="ctr"/>
            <a:r>
              <a:rPr lang="en-US" dirty="0" smtClean="0"/>
              <a:t>Analyzing “Tradition” and “Change”</a:t>
            </a:r>
            <a:endParaRPr lang="en-US" dirty="0"/>
          </a:p>
        </p:txBody>
      </p:sp>
      <p:pic>
        <p:nvPicPr>
          <p:cNvPr id="23554" name="Picture 2" descr="http://www.papermasters.com/images/poststructuralism.jpg"/>
          <p:cNvPicPr>
            <a:picLocks noChangeAspect="1" noChangeArrowheads="1"/>
          </p:cNvPicPr>
          <p:nvPr/>
        </p:nvPicPr>
        <p:blipFill>
          <a:blip r:embed="rId2" cstate="print"/>
          <a:srcRect/>
          <a:stretch>
            <a:fillRect/>
          </a:stretch>
        </p:blipFill>
        <p:spPr bwMode="auto">
          <a:xfrm>
            <a:off x="5371614" y="1371600"/>
            <a:ext cx="3772386" cy="4876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endParaRPr lang="en-US" dirty="0" smtClean="0"/>
          </a:p>
          <a:p>
            <a:r>
              <a:rPr lang="en-US" dirty="0" smtClean="0"/>
              <a:t>Integrated nature of tradition and change</a:t>
            </a:r>
          </a:p>
          <a:p>
            <a:endParaRPr lang="en-US" dirty="0" smtClean="0"/>
          </a:p>
          <a:p>
            <a:r>
              <a:rPr lang="en-US" dirty="0" smtClean="0"/>
              <a:t>Factors might cause an individual to use the labels “tradition” or “change”</a:t>
            </a:r>
          </a:p>
          <a:p>
            <a:endParaRPr lang="en-US" dirty="0" smtClean="0"/>
          </a:p>
          <a:p>
            <a:r>
              <a:rPr lang="en-US" dirty="0" smtClean="0"/>
              <a:t>Alternative ways of engaging with tradition and change</a:t>
            </a:r>
            <a:endParaRPr lang="en-US" dirty="0"/>
          </a:p>
        </p:txBody>
      </p:sp>
      <p:sp>
        <p:nvSpPr>
          <p:cNvPr id="2" name="Title 1"/>
          <p:cNvSpPr>
            <a:spLocks noGrp="1"/>
          </p:cNvSpPr>
          <p:nvPr>
            <p:ph type="title"/>
          </p:nvPr>
        </p:nvSpPr>
        <p:spPr/>
        <p:txBody>
          <a:bodyPr/>
          <a:lstStyle/>
          <a:p>
            <a:r>
              <a:rPr lang="en-US" dirty="0" smtClean="0"/>
              <a:t>Outline</a:t>
            </a:r>
            <a:endParaRPr lang="en-US" dirty="0"/>
          </a:p>
        </p:txBody>
      </p:sp>
      <p:pic>
        <p:nvPicPr>
          <p:cNvPr id="23554" name="Picture 2" descr="https://c2.staticflickr.com/8/7053/6861304988_46fdcb6095_z.jpg"/>
          <p:cNvPicPr>
            <a:picLocks noChangeAspect="1" noChangeArrowheads="1"/>
          </p:cNvPicPr>
          <p:nvPr/>
        </p:nvPicPr>
        <p:blipFill>
          <a:blip r:embed="rId2" cstate="print"/>
          <a:srcRect/>
          <a:stretch>
            <a:fillRect/>
          </a:stretch>
        </p:blipFill>
        <p:spPr bwMode="auto">
          <a:xfrm>
            <a:off x="5638800" y="1"/>
            <a:ext cx="3505200" cy="23348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11043</TotalTime>
  <Words>853</Words>
  <Application>Microsoft Office PowerPoint</Application>
  <PresentationFormat>On-screen Show (4:3)</PresentationFormat>
  <Paragraphs>127</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Concourse</vt:lpstr>
      <vt:lpstr>Striving for Tradition and Change: Fluid Dynamics and  Music Education</vt:lpstr>
      <vt:lpstr>Slide 2</vt:lpstr>
      <vt:lpstr>Slide 3</vt:lpstr>
      <vt:lpstr>Slide 4</vt:lpstr>
      <vt:lpstr>Slide 5</vt:lpstr>
      <vt:lpstr>Tradition or/and Change</vt:lpstr>
      <vt:lpstr>Problems with Contemporary Discourse</vt:lpstr>
      <vt:lpstr>Analyzing “Tradition” and “Change”</vt:lpstr>
      <vt:lpstr>Outline</vt:lpstr>
      <vt:lpstr>Slide 10</vt:lpstr>
      <vt:lpstr>Slide 11</vt:lpstr>
      <vt:lpstr>Tradition Integrated With Change</vt:lpstr>
      <vt:lpstr>Tradition Integrated With Change</vt:lpstr>
      <vt:lpstr>Slide 14</vt:lpstr>
      <vt:lpstr>Evolving, Contextually-dependent Definitions of  Tradition and Change</vt:lpstr>
      <vt:lpstr>Past Experiences</vt:lpstr>
      <vt:lpstr>For Lauren Today</vt:lpstr>
      <vt:lpstr>Diffraction (Barad, 2007)</vt:lpstr>
      <vt:lpstr>Timescale of Observation</vt:lpstr>
      <vt:lpstr>Slide 20</vt:lpstr>
      <vt:lpstr>Focus of One’s Attention</vt:lpstr>
      <vt:lpstr>Slide 22</vt:lpstr>
      <vt:lpstr>Slide 23</vt:lpstr>
      <vt:lpstr>Slide 24</vt:lpstr>
      <vt:lpstr>Integrated, Evolving Processes</vt:lpstr>
      <vt:lpstr>Tradition and Change in  Music Education</vt:lpstr>
      <vt:lpstr>Slide 27</vt:lpstr>
      <vt:lpstr>Exploring Change and Tradition</vt:lpstr>
      <vt:lpstr>Physical Movement</vt:lpstr>
      <vt:lpstr>Change in Flows</vt:lpstr>
      <vt:lpstr>Interacting with the Flows of Others </vt:lpstr>
      <vt:lpstr>Tradition, Change, and MayDay</vt:lpstr>
      <vt:lpstr>Slide 33</vt:lpstr>
      <vt:lpstr>Confluence and Motion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Lauren Kapalka Richerme</dc:creator>
  <cp:lastModifiedBy>Lauren Kapalka Richerme</cp:lastModifiedBy>
  <cp:revision>98</cp:revision>
  <dcterms:created xsi:type="dcterms:W3CDTF">2013-07-30T21:58:55Z</dcterms:created>
  <dcterms:modified xsi:type="dcterms:W3CDTF">2014-06-05T14:43:33Z</dcterms:modified>
</cp:coreProperties>
</file>